
<file path=[Content_Types].xml><?xml version="1.0" encoding="utf-8"?>
<Types xmlns="http://schemas.openxmlformats.org/package/2006/content-types">
  <Default Extension="png" ContentType="image/png"/>
  <Default Extension="svg" ContentType="image/sv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3" r:id="rId1"/>
  </p:sldMasterIdLst>
  <p:notesMasterIdLst>
    <p:notesMasterId r:id="rId41"/>
  </p:notesMasterIdLst>
  <p:sldIdLst>
    <p:sldId id="256" r:id="rId2"/>
    <p:sldId id="257" r:id="rId3"/>
    <p:sldId id="299" r:id="rId4"/>
    <p:sldId id="259" r:id="rId5"/>
    <p:sldId id="260" r:id="rId6"/>
    <p:sldId id="298" r:id="rId7"/>
    <p:sldId id="292" r:id="rId8"/>
    <p:sldId id="261" r:id="rId9"/>
    <p:sldId id="262" r:id="rId10"/>
    <p:sldId id="263" r:id="rId11"/>
    <p:sldId id="264" r:id="rId12"/>
    <p:sldId id="265" r:id="rId13"/>
    <p:sldId id="29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301" r:id="rId27"/>
    <p:sldId id="279" r:id="rId28"/>
    <p:sldId id="302" r:id="rId29"/>
    <p:sldId id="280" r:id="rId30"/>
    <p:sldId id="281" r:id="rId31"/>
    <p:sldId id="303" r:id="rId32"/>
    <p:sldId id="293" r:id="rId33"/>
    <p:sldId id="294" r:id="rId34"/>
    <p:sldId id="295" r:id="rId35"/>
    <p:sldId id="289" r:id="rId36"/>
    <p:sldId id="300" r:id="rId37"/>
    <p:sldId id="290" r:id="rId38"/>
    <p:sldId id="291" r:id="rId39"/>
    <p:sldId id="297" r:id="rId4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420" autoAdjust="0"/>
    <p:restoredTop sz="85663" autoAdjust="0"/>
  </p:normalViewPr>
  <p:slideViewPr>
    <p:cSldViewPr>
      <p:cViewPr varScale="1">
        <p:scale>
          <a:sx n="99" d="100"/>
          <a:sy n="99" d="100"/>
        </p:scale>
        <p:origin x="1062" y="78"/>
      </p:cViewPr>
      <p:guideLst>
        <p:guide orient="horz" pos="2159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29E5EF9A-C657-4CC4-BC26-85BA8463DAE0}" type="datetime1">
              <a:rPr lang="ko-KR" altLang="en-US"/>
              <a:pPr lvl="0">
                <a:defRPr/>
              </a:pPr>
              <a:t>2024-12-31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 편집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6C9F72A6-1EC8-4AB2-B361-7D4A326F9FB0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6C9F72A6-1EC8-4AB2-B361-7D4A326F9FB0}" type="slidenum">
              <a:rPr lang="ko-KR" altLang="en-US" smtClean="0"/>
              <a:pPr lvl="0">
                <a:defRPr/>
              </a:pPr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7105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/>
              <a:t>창의적 가능성</a:t>
            </a:r>
            <a:r>
              <a:rPr lang="en-US" altLang="ko-KR"/>
              <a:t>:</a:t>
            </a:r>
            <a:r>
              <a:rPr lang="ko-KR" altLang="en-US"/>
              <a:t>세그멘테이션을 통해 특정 이미지 영역만을 선택적으로 변환함으로써</a:t>
            </a:r>
            <a:r>
              <a:rPr lang="en-US" altLang="ko-KR"/>
              <a:t>, </a:t>
            </a:r>
            <a:r>
              <a:rPr lang="ko-KR" altLang="en-US"/>
              <a:t>사용자에게 새로운 창작의 기회를 제공합니다</a:t>
            </a:r>
            <a:r>
              <a:rPr lang="en-US" altLang="ko-KR"/>
              <a:t>. </a:t>
            </a:r>
            <a:r>
              <a:rPr lang="ko-KR" altLang="en-US"/>
              <a:t>이는 예술적 표현을 극대화할 수 있는 잠재력을 지니고 있습니다</a:t>
            </a:r>
            <a:r>
              <a:rPr lang="en-US" altLang="ko-KR"/>
              <a:t>.</a:t>
            </a:r>
            <a:br>
              <a:rPr lang="en-US" altLang="ko-KR"/>
            </a:br>
            <a:r>
              <a:rPr lang="ko-KR" altLang="en-US"/>
              <a:t>학습 및 연구 기회</a:t>
            </a:r>
            <a:r>
              <a:rPr lang="en-US" altLang="ko-KR"/>
              <a:t>:</a:t>
            </a:r>
            <a:r>
              <a:rPr lang="ko-KR" altLang="en-US"/>
              <a:t>본 프로젝트는 이미지 처리 및 머신러닝 기술을 활용하여 실질적인 문제를 해결하는 과정에서 팀원들이 기술적 역량을 강화할 수 있는 기회를 제공합니다</a:t>
            </a:r>
            <a:r>
              <a:rPr lang="en-US" altLang="ko-KR"/>
              <a:t>. </a:t>
            </a:r>
            <a:r>
              <a:rPr lang="ko-KR" altLang="en-US"/>
              <a:t>또한</a:t>
            </a:r>
            <a:r>
              <a:rPr lang="en-US" altLang="ko-KR"/>
              <a:t>, </a:t>
            </a:r>
            <a:r>
              <a:rPr lang="ko-KR" altLang="en-US"/>
              <a:t>최신 연구 동향을 반영하여 실용적인 결과를 도출할 수 있는 가능성이 높습니다</a:t>
            </a:r>
            <a:r>
              <a:rPr lang="en-US" altLang="ko-KR"/>
              <a:t>.</a:t>
            </a:r>
            <a:br>
              <a:rPr lang="en-US" altLang="ko-KR"/>
            </a:br>
            <a:r>
              <a:rPr lang="ko-KR" altLang="en-US"/>
              <a:t>차별화된 접근</a:t>
            </a:r>
            <a:r>
              <a:rPr lang="en-US" altLang="ko-KR"/>
              <a:t>:</a:t>
            </a:r>
            <a:r>
              <a:rPr lang="ko-KR" altLang="en-US"/>
              <a:t>본 프로젝트는 기존의 스타일 전이 시스템과 차별화된 점에서 강점을 가집니다</a:t>
            </a:r>
            <a:r>
              <a:rPr lang="en-US" altLang="ko-KR"/>
              <a:t>. </a:t>
            </a:r>
            <a:r>
              <a:rPr lang="ko-KR" altLang="en-US"/>
              <a:t>특히</a:t>
            </a:r>
            <a:r>
              <a:rPr lang="en-US" altLang="ko-KR"/>
              <a:t>, </a:t>
            </a:r>
            <a:r>
              <a:rPr lang="ko-KR" altLang="en-US"/>
              <a:t>세그멘테이션 기술을 활용하여 사용자에게 더 많은 제어권을 제공하고</a:t>
            </a:r>
            <a:r>
              <a:rPr lang="en-US" altLang="ko-KR"/>
              <a:t>, </a:t>
            </a:r>
            <a:r>
              <a:rPr lang="ko-KR" altLang="en-US"/>
              <a:t>이미지 변환 결과에 대한 창의성을 높입니다</a:t>
            </a:r>
            <a:r>
              <a:rPr lang="en-US" altLang="ko-KR"/>
              <a:t>.</a:t>
            </a:r>
          </a:p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6C9F72A6-1EC8-4AB2-B361-7D4A326F9FB0}" type="slidenum">
              <a:rPr lang="en-US" altLang="en-US"/>
              <a:pPr lvl="0">
                <a:defRPr/>
              </a:pPr>
              <a:t>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사용해도 되고 안써도됨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UI</a:t>
            </a:r>
            <a:r>
              <a:rPr lang="ko-KR" altLang="en-US"/>
              <a:t>를 만들기전에 팀원들과 아이디어 회의후에 다이어그램으로 먼저 만들어 보았습니다 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32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다이어그램을 토대로 틀만 우선 구성해 보았고 초기화면보다 직관적이게 인터페이스를 개선하였습니다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33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/>
              <a:t>좀더 깔끔한 디자인으로 사용자의 편의성을 극대화하였고  웹사이트처럼 기능을 추가하고  최종적으로 수정하였습니다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34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44013C-7378-DC31-F4ED-B46CA8F56A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B76F071-3481-0CC2-1BB9-C4D9A74B03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1B610C4-EDCA-811A-CF06-40D184F4CA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245E4-741B-46A9-94D1-0E241DD65ACD}" type="datetimeFigureOut">
              <a:rPr lang="ko-KR" altLang="en-US" smtClean="0"/>
              <a:t>2024-12-31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5FDF065-82AC-E640-093E-9FEA2942B2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DE5C52C-1AEA-EBB1-9B82-84E44E1FB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4A7EC-4654-49B0-A68C-FDC7FC22EF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07768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224B62-1CCE-2109-890A-B8A14002B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C1D3EBD-0EDF-09DA-C673-5761B13D4D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A7A4A84-E915-4790-C063-9137D31C2A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245E4-741B-46A9-94D1-0E241DD65ACD}" type="datetimeFigureOut">
              <a:rPr lang="ko-KR" altLang="en-US" smtClean="0"/>
              <a:t>2024-12-31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A44CC9E-ECCD-1907-FBDB-4E99CB5605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345CFEB-E7E9-1965-A08E-C58CEB0A6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4A7EC-4654-49B0-A68C-FDC7FC22EF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98424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7F9625E-D84F-A608-2BF0-57CE6EC9F55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4E5686C-6158-23F3-8F8E-E4C40CA08B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D42BFE3-F9DD-C38D-29D5-82E06B6AD5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245E4-741B-46A9-94D1-0E241DD65ACD}" type="datetimeFigureOut">
              <a:rPr lang="ko-KR" altLang="en-US" smtClean="0"/>
              <a:t>2024-12-31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5B9B458-CCEE-F954-78F1-B71BB1528E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F3ACFE7-3E2F-8807-4905-2E7642B0B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4A7EC-4654-49B0-A68C-FDC7FC22EF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3146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75551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E8E3A2E-1BAF-46D3-7BEB-B138289565DE}"/>
              </a:ext>
            </a:extLst>
          </p:cNvPr>
          <p:cNvSpPr/>
          <p:nvPr userDrawn="1"/>
        </p:nvSpPr>
        <p:spPr>
          <a:xfrm>
            <a:off x="0" y="229568"/>
            <a:ext cx="12192000" cy="3120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73F9E-8D1A-CE6F-F02E-4A2C485B307D}"/>
              </a:ext>
            </a:extLst>
          </p:cNvPr>
          <p:cNvSpPr txBox="1"/>
          <p:nvPr userDrawn="1"/>
        </p:nvSpPr>
        <p:spPr>
          <a:xfrm>
            <a:off x="7635810" y="6601849"/>
            <a:ext cx="3463925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2024</a:t>
            </a:r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년도 </a:t>
            </a:r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세방고딕 Bold" panose="00000800000000000000" pitchFamily="2" charset="-127"/>
                <a:ea typeface="세방고딕 Bold" panose="00000800000000000000" pitchFamily="2" charset="-127"/>
              </a:rPr>
              <a:t>프로젝트평가 훈련기관 신청안내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D8DCB8-9B75-7CF9-7713-9B5345DBB23B}"/>
              </a:ext>
            </a:extLst>
          </p:cNvPr>
          <p:cNvSpPr txBox="1"/>
          <p:nvPr userDrawn="1"/>
        </p:nvSpPr>
        <p:spPr>
          <a:xfrm>
            <a:off x="9005162" y="6594154"/>
            <a:ext cx="2754994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algn="r" defTabSz="914400" rtl="0" eaLnBrk="1" latinLnBrk="1" hangingPunct="1"/>
            <a:fld id="{5426B8F6-3B26-4B2F-9C3C-1E76C1EF5307}" type="slidenum">
              <a:rPr lang="ko-KR" altLang="en-US" sz="1000" kern="12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  <a:cs typeface="+mn-cs"/>
              </a:rPr>
              <a:pPr marL="0" algn="r" defTabSz="914400" rtl="0" eaLnBrk="1" latinLnBrk="1" hangingPunct="1"/>
              <a:t>‹#›</a:t>
            </a:fld>
            <a:endParaRPr lang="ko-KR" altLang="en-US" sz="1000" kern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세방고딕 Regular" panose="00000500000000000000" pitchFamily="2" charset="-127"/>
              <a:ea typeface="세방고딕 Regular" panose="00000500000000000000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6183087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4042">
          <p15:clr>
            <a:srgbClr val="FBAE40"/>
          </p15:clr>
        </p15:guide>
        <p15:guide id="2" pos="393">
          <p15:clr>
            <a:srgbClr val="FBAE40"/>
          </p15:clr>
        </p15:guide>
        <p15:guide id="3" pos="7287">
          <p15:clr>
            <a:srgbClr val="FBAE40"/>
          </p15:clr>
        </p15:guide>
        <p15:guide id="4" orient="horz" pos="1094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EDB432-EAD5-0CA6-D965-3752DE0AB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025EC77-7408-6520-DCAF-3C9B1B79DD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93DAE9B-E46C-F5BE-645F-D6291220A1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245E4-741B-46A9-94D1-0E241DD65ACD}" type="datetimeFigureOut">
              <a:rPr lang="ko-KR" altLang="en-US" smtClean="0"/>
              <a:t>2024-12-31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A687A4E-3016-B306-CD2F-AFDD977E90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9B4D866-21EF-2E55-3B47-B360DCA52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4A7EC-4654-49B0-A68C-FDC7FC22EF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23204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E0473F-A5C5-5C8C-4FD2-D1DBD8BCA8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9EF7B6A-6A80-1816-89F7-DCEEC7216D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8356DF7-BB7A-5D84-C7A2-EA89039F25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245E4-741B-46A9-94D1-0E241DD65ACD}" type="datetimeFigureOut">
              <a:rPr lang="ko-KR" altLang="en-US" smtClean="0"/>
              <a:t>2024-12-31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437239-72B5-86D6-735B-8518AFB646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1421596-53F4-89AF-FAB9-074AB8F95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4A7EC-4654-49B0-A68C-FDC7FC22EF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2307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A0FD40-CBE2-BC63-8E2D-B448DBB03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BE86938-4402-AE48-3657-90C063A48E2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CC3CA31-F616-786B-7DA2-660650A170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D906531-4539-559E-95E1-731FCC3572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245E4-741B-46A9-94D1-0E241DD65ACD}" type="datetimeFigureOut">
              <a:rPr lang="ko-KR" altLang="en-US" smtClean="0"/>
              <a:t>2024-12-31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AF6AF8E-3176-55EB-B7B1-C7C3418217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E228E95-121C-6FB7-E60F-817D9088A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4A7EC-4654-49B0-A68C-FDC7FC22EF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89694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8A25C6-60CB-64C6-7657-0DC50FA6BF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BE0342A-6E03-4A86-7563-24A881B6B9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A5125C8-EF47-0BBD-133E-858DE0B30C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E31DF1A-A24A-9645-0BD2-FE2B277929A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900A206-5CE6-11EE-BDA7-390D85C8DBF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3A2E132-BFCA-FAF5-53F0-A1D388FA70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245E4-741B-46A9-94D1-0E241DD65ACD}" type="datetimeFigureOut">
              <a:rPr lang="ko-KR" altLang="en-US" smtClean="0"/>
              <a:t>2024-12-31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9464187-404B-176C-CDC6-2836B4DDD6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DD2E746-A421-B21D-E16E-06D48764C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4A7EC-4654-49B0-A68C-FDC7FC22EF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54026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748684-EA1E-6FC0-148A-F24EE687EA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99319F2-5E8B-FB8E-1859-85138954CF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245E4-741B-46A9-94D1-0E241DD65ACD}" type="datetimeFigureOut">
              <a:rPr lang="ko-KR" altLang="en-US" smtClean="0"/>
              <a:t>2024-12-31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6501846-9DA8-CC3F-B17F-9D8073F511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28BCA64-4FC8-4CF4-55BB-CF4FBB37F5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4A7EC-4654-49B0-A68C-FDC7FC22EF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26083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497D02B-85D1-121E-41B2-25E146AACA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245E4-741B-46A9-94D1-0E241DD65ACD}" type="datetimeFigureOut">
              <a:rPr lang="ko-KR" altLang="en-US" smtClean="0"/>
              <a:t>2024-12-31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6C24959-43CE-0F3B-D945-976A7540B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C0E18F8-7AE0-0A54-625B-105AC7CD3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4A7EC-4654-49B0-A68C-FDC7FC22EF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96787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1D68DC-72E3-4FF1-D019-E81F30077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36C3084-BFA0-C0D0-5B0B-79D12AC66B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10468EC-D5A6-7D0F-138F-2490D46CA8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9930B80-8225-BAAF-3C4A-A30DA789FA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245E4-741B-46A9-94D1-0E241DD65ACD}" type="datetimeFigureOut">
              <a:rPr lang="ko-KR" altLang="en-US" smtClean="0"/>
              <a:t>2024-12-31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7FE4298-D6F6-5261-B063-6B445A63F9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931DBFA-CEE3-843C-9743-B9DB0D616F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4A7EC-4654-49B0-A68C-FDC7FC22EF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14217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2007E0-7B9A-3FEE-94D8-8EB9D29A1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3CBC970-BA98-05D5-4501-CC3D119A59C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CBF5971-8BB5-D74E-D6A1-055291CB44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D59E5CA-476A-B8E2-8D9F-D1705BE8C7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245E4-741B-46A9-94D1-0E241DD65ACD}" type="datetimeFigureOut">
              <a:rPr lang="ko-KR" altLang="en-US" smtClean="0"/>
              <a:t>2024-12-31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99DDE8B-9AAF-CEEA-D986-698DF5068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BA2EBFF-5594-6173-C36D-B41307CCD3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4A7EC-4654-49B0-A68C-FDC7FC22EF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21621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C5A77C7-A655-F1A4-880A-C617304AC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8D0EEBC-2EED-2FC9-65F6-082EEBC4A7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8FCCA73-267C-FD7A-C97B-001EC7FC7C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B245E4-741B-46A9-94D1-0E241DD65ACD}" type="datetimeFigureOut">
              <a:rPr lang="ko-KR" altLang="en-US" smtClean="0"/>
              <a:t>2024-12-31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861153F-6875-29FF-F12F-3F96ADD659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2AB6F47-B663-25BC-D896-1BCD76A3E6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74A7EC-4654-49B0-A68C-FDC7FC22EF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83785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.png"/><Relationship Id="rId18" Type="http://schemas.openxmlformats.org/officeDocument/2006/relationships/image" Target="../media/image14.svg"/><Relationship Id="rId3" Type="http://schemas.openxmlformats.org/officeDocument/2006/relationships/image" Target="../media/image1.png"/><Relationship Id="rId21" Type="http://schemas.openxmlformats.org/officeDocument/2006/relationships/image" Target="../media/image10.png"/><Relationship Id="rId7" Type="http://schemas.openxmlformats.org/officeDocument/2006/relationships/image" Target="../media/image3.png"/><Relationship Id="rId12" Type="http://schemas.openxmlformats.org/officeDocument/2006/relationships/image" Target="../media/image8.svg"/><Relationship Id="rId1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2.svg"/><Relationship Id="rId20" Type="http://schemas.openxmlformats.org/officeDocument/2006/relationships/image" Target="../media/image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svg"/><Relationship Id="rId11" Type="http://schemas.openxmlformats.org/officeDocument/2006/relationships/image" Target="../media/image4.png"/><Relationship Id="rId5" Type="http://schemas.openxmlformats.org/officeDocument/2006/relationships/image" Target="../media/image2.png"/><Relationship Id="rId15" Type="http://schemas.openxmlformats.org/officeDocument/2006/relationships/image" Target="../media/image6.png"/><Relationship Id="rId10" Type="http://schemas.openxmlformats.org/officeDocument/2006/relationships/image" Target="../media/image6.svg"/><Relationship Id="rId19" Type="http://schemas.openxmlformats.org/officeDocument/2006/relationships/image" Target="../media/image8.png"/><Relationship Id="rId4" Type="http://schemas.openxmlformats.org/officeDocument/2006/relationships/image" Target="../media/image2.svg"/><Relationship Id="rId14" Type="http://schemas.openxmlformats.org/officeDocument/2006/relationships/image" Target="../media/image10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tutorials.pytorch.kr/advanced/neural_style_tutorial.html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jpg"/><Relationship Id="rId5" Type="http://schemas.openxmlformats.org/officeDocument/2006/relationships/image" Target="../media/image29.jpe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34.png"/><Relationship Id="rId7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27.svg"/><Relationship Id="rId18" Type="http://schemas.openxmlformats.org/officeDocument/2006/relationships/image" Target="../media/image18.png"/><Relationship Id="rId3" Type="http://schemas.openxmlformats.org/officeDocument/2006/relationships/image" Target="../media/image2.svg"/><Relationship Id="rId21" Type="http://schemas.openxmlformats.org/officeDocument/2006/relationships/image" Target="../media/image35.svg"/><Relationship Id="rId7" Type="http://schemas.openxmlformats.org/officeDocument/2006/relationships/image" Target="../media/image21.svg"/><Relationship Id="rId12" Type="http://schemas.openxmlformats.org/officeDocument/2006/relationships/image" Target="../media/image15.png"/><Relationship Id="rId17" Type="http://schemas.openxmlformats.org/officeDocument/2006/relationships/image" Target="../media/image31.svg"/><Relationship Id="rId2" Type="http://schemas.openxmlformats.org/officeDocument/2006/relationships/image" Target="../media/image1.png"/><Relationship Id="rId16" Type="http://schemas.openxmlformats.org/officeDocument/2006/relationships/image" Target="../media/image17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.png"/><Relationship Id="rId11" Type="http://schemas.openxmlformats.org/officeDocument/2006/relationships/image" Target="../media/image25.svg"/><Relationship Id="rId5" Type="http://schemas.openxmlformats.org/officeDocument/2006/relationships/image" Target="../media/image19.svg"/><Relationship Id="rId15" Type="http://schemas.openxmlformats.org/officeDocument/2006/relationships/image" Target="../media/image29.svg"/><Relationship Id="rId10" Type="http://schemas.openxmlformats.org/officeDocument/2006/relationships/image" Target="../media/image14.png"/><Relationship Id="rId19" Type="http://schemas.openxmlformats.org/officeDocument/2006/relationships/image" Target="../media/image33.svg"/><Relationship Id="rId4" Type="http://schemas.openxmlformats.org/officeDocument/2006/relationships/image" Target="../media/image11.png"/><Relationship Id="rId9" Type="http://schemas.openxmlformats.org/officeDocument/2006/relationships/image" Target="../media/image23.svg"/><Relationship Id="rId14" Type="http://schemas.openxmlformats.org/officeDocument/2006/relationships/image" Target="../media/image16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svg"/><Relationship Id="rId13" Type="http://schemas.openxmlformats.org/officeDocument/2006/relationships/image" Target="../media/image51.png"/><Relationship Id="rId18" Type="http://schemas.openxmlformats.org/officeDocument/2006/relationships/image" Target="../media/image87.svg"/><Relationship Id="rId3" Type="http://schemas.openxmlformats.org/officeDocument/2006/relationships/image" Target="../media/image37.svg"/><Relationship Id="rId21" Type="http://schemas.openxmlformats.org/officeDocument/2006/relationships/image" Target="../media/image55.png"/><Relationship Id="rId7" Type="http://schemas.openxmlformats.org/officeDocument/2006/relationships/image" Target="../media/image48.png"/><Relationship Id="rId12" Type="http://schemas.openxmlformats.org/officeDocument/2006/relationships/image" Target="../media/image81.svg"/><Relationship Id="rId17" Type="http://schemas.openxmlformats.org/officeDocument/2006/relationships/image" Target="../media/image53.png"/><Relationship Id="rId2" Type="http://schemas.openxmlformats.org/officeDocument/2006/relationships/image" Target="../media/image46.png"/><Relationship Id="rId16" Type="http://schemas.openxmlformats.org/officeDocument/2006/relationships/image" Target="../media/image85.svg"/><Relationship Id="rId20" Type="http://schemas.openxmlformats.org/officeDocument/2006/relationships/image" Target="../media/image89.svg"/><Relationship Id="rId29" Type="http://schemas.openxmlformats.org/officeDocument/2006/relationships/image" Target="../media/image93.sv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0.svg"/><Relationship Id="rId11" Type="http://schemas.openxmlformats.org/officeDocument/2006/relationships/image" Target="../media/image50.png"/><Relationship Id="rId5" Type="http://schemas.openxmlformats.org/officeDocument/2006/relationships/image" Target="../media/image47.png"/><Relationship Id="rId15" Type="http://schemas.openxmlformats.org/officeDocument/2006/relationships/image" Target="../media/image52.png"/><Relationship Id="rId23" Type="http://schemas.openxmlformats.org/officeDocument/2006/relationships/image" Target="../media/image56.png"/><Relationship Id="rId28" Type="http://schemas.openxmlformats.org/officeDocument/2006/relationships/image" Target="../media/image57.png"/><Relationship Id="rId10" Type="http://schemas.openxmlformats.org/officeDocument/2006/relationships/image" Target="../media/image79.svg"/><Relationship Id="rId19" Type="http://schemas.openxmlformats.org/officeDocument/2006/relationships/image" Target="../media/image54.png"/><Relationship Id="rId4" Type="http://schemas.openxmlformats.org/officeDocument/2006/relationships/image" Target="../media/image23.png"/><Relationship Id="rId9" Type="http://schemas.openxmlformats.org/officeDocument/2006/relationships/image" Target="../media/image49.png"/><Relationship Id="rId14" Type="http://schemas.openxmlformats.org/officeDocument/2006/relationships/image" Target="../media/image83.svg"/><Relationship Id="rId22" Type="http://schemas.openxmlformats.org/officeDocument/2006/relationships/image" Target="../media/image91.svg"/><Relationship Id="rId27" Type="http://schemas.openxmlformats.org/officeDocument/2006/relationships/image" Target="../media/image42.sv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98.svg"/><Relationship Id="rId3" Type="http://schemas.openxmlformats.org/officeDocument/2006/relationships/image" Target="../media/image37.svg"/><Relationship Id="rId7" Type="http://schemas.openxmlformats.org/officeDocument/2006/relationships/image" Target="../media/image96.sv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9.png"/><Relationship Id="rId5" Type="http://schemas.openxmlformats.org/officeDocument/2006/relationships/image" Target="../media/image95.svg"/><Relationship Id="rId15" Type="http://schemas.openxmlformats.org/officeDocument/2006/relationships/image" Target="../media/image100.svg"/><Relationship Id="rId4" Type="http://schemas.openxmlformats.org/officeDocument/2006/relationships/image" Target="../media/image58.png"/><Relationship Id="rId9" Type="http://schemas.openxmlformats.org/officeDocument/2006/relationships/image" Target="../media/image60.png"/><Relationship Id="rId14" Type="http://schemas.openxmlformats.org/officeDocument/2006/relationships/image" Target="../media/image6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3.jpeg"/><Relationship Id="rId4" Type="http://schemas.openxmlformats.org/officeDocument/2006/relationships/image" Target="../media/image62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6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6.jpeg"/><Relationship Id="rId5" Type="http://schemas.openxmlformats.org/officeDocument/2006/relationships/image" Target="../media/image65.jpeg"/><Relationship Id="rId4" Type="http://schemas.openxmlformats.org/officeDocument/2006/relationships/image" Target="../media/image64.jpe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46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23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그래픽 40">
            <a:extLst>
              <a:ext uri="{FF2B5EF4-FFF2-40B4-BE49-F238E27FC236}">
                <a16:creationId xmlns:a16="http://schemas.microsoft.com/office/drawing/2014/main" id="{377B7F54-DA4F-B3D9-04F9-D2EBDE1BC0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-60684" y="-7778"/>
            <a:ext cx="12192000" cy="6858000"/>
          </a:xfrm>
          <a:prstGeom prst="rect">
            <a:avLst/>
          </a:prstGeom>
        </p:spPr>
      </p:pic>
      <p:pic>
        <p:nvPicPr>
          <p:cNvPr id="89" name="그래픽 88">
            <a:extLst>
              <a:ext uri="{FF2B5EF4-FFF2-40B4-BE49-F238E27FC236}">
                <a16:creationId xmlns:a16="http://schemas.microsoft.com/office/drawing/2014/main" id="{74114B4B-F496-60FE-9596-E6AE560E9DC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 t="37985" r="48349"/>
          <a:stretch/>
        </p:blipFill>
        <p:spPr>
          <a:xfrm>
            <a:off x="10333589" y="-1"/>
            <a:ext cx="1858411" cy="2170297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6BB7F9CF-D2E8-11E8-C21E-3BFA51F0BBAB}"/>
              </a:ext>
            </a:extLst>
          </p:cNvPr>
          <p:cNvGrpSpPr/>
          <p:nvPr/>
        </p:nvGrpSpPr>
        <p:grpSpPr>
          <a:xfrm>
            <a:off x="4367809" y="1370504"/>
            <a:ext cx="7115886" cy="2409004"/>
            <a:chOff x="6747213" y="1370504"/>
            <a:chExt cx="4736481" cy="2409004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829A270-96EA-F97C-E5A6-A95390C1A2BA}"/>
                </a:ext>
              </a:extLst>
            </p:cNvPr>
            <p:cNvSpPr txBox="1"/>
            <p:nvPr/>
          </p:nvSpPr>
          <p:spPr>
            <a:xfrm>
              <a:off x="6784188" y="1370504"/>
              <a:ext cx="29482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dirty="0" err="1" smtClean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한컴아카데미</a:t>
              </a:r>
              <a:endParaRPr lang="ko-KR" altLang="en-US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673C8D9-CE6D-AA17-08C5-62EEC7375D4E}"/>
                </a:ext>
              </a:extLst>
            </p:cNvPr>
            <p:cNvSpPr txBox="1"/>
            <p:nvPr/>
          </p:nvSpPr>
          <p:spPr>
            <a:xfrm>
              <a:off x="6747213" y="1809738"/>
              <a:ext cx="4736481" cy="1969770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>
                <a:defRPr/>
              </a:pPr>
              <a:r>
                <a:rPr lang="en-US" altLang="ko-KR" sz="4800" dirty="0" smtClean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Selective Morph</a:t>
              </a:r>
              <a:r>
                <a:rPr lang="en-US" altLang="ko-KR" sz="40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/>
              </a:r>
              <a:br>
                <a:rPr lang="en-US" altLang="ko-KR" sz="40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</a:br>
              <a:r>
                <a:rPr lang="en-US" altLang="ko-KR" sz="4000" b="1" dirty="0" smtClean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(</a:t>
              </a:r>
              <a:r>
                <a:rPr lang="ko-KR" altLang="en-US" sz="3600" b="1" dirty="0" err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세그멘테이션과</a:t>
              </a:r>
              <a:r>
                <a:rPr lang="ko-KR" altLang="en-US" sz="36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 스타일 전이를 결합한 이미지 변환 시스템</a:t>
              </a:r>
              <a:r>
                <a:rPr lang="en-US" altLang="ko-KR" sz="4000" b="1" dirty="0" smtClean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)</a:t>
              </a:r>
              <a:endParaRPr lang="ko-KR" altLang="en-US" sz="40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AC6A9F18-1841-DEC0-E8F7-05B5795B476E}"/>
              </a:ext>
            </a:extLst>
          </p:cNvPr>
          <p:cNvSpPr txBox="1"/>
          <p:nvPr/>
        </p:nvSpPr>
        <p:spPr>
          <a:xfrm>
            <a:off x="0" y="0"/>
            <a:ext cx="12192000" cy="430886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1600" b="1" spc="60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K-Digital Training</a:t>
            </a:r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83" name="그래픽 82">
            <a:extLst>
              <a:ext uri="{FF2B5EF4-FFF2-40B4-BE49-F238E27FC236}">
                <a16:creationId xmlns:a16="http://schemas.microsoft.com/office/drawing/2014/main" id="{C8CDCDEF-234C-3475-E28B-71872D494B0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-160030" y="3915155"/>
            <a:ext cx="7469973" cy="3682727"/>
          </a:xfrm>
          <a:prstGeom prst="rect">
            <a:avLst/>
          </a:prstGeom>
        </p:spPr>
      </p:pic>
      <p:pic>
        <p:nvPicPr>
          <p:cNvPr id="35" name="그래픽 34">
            <a:extLst>
              <a:ext uri="{FF2B5EF4-FFF2-40B4-BE49-F238E27FC236}">
                <a16:creationId xmlns:a16="http://schemas.microsoft.com/office/drawing/2014/main" id="{0D726EA1-BE16-120A-6ADB-5C5AB1216ACF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rcRect l="21662" t="1" b="17379"/>
          <a:stretch/>
        </p:blipFill>
        <p:spPr>
          <a:xfrm>
            <a:off x="0" y="1249809"/>
            <a:ext cx="6616357" cy="5641295"/>
          </a:xfrm>
          <a:prstGeom prst="rect">
            <a:avLst/>
          </a:prstGeom>
        </p:spPr>
      </p:pic>
      <p:grpSp>
        <p:nvGrpSpPr>
          <p:cNvPr id="47" name="그룹 46">
            <a:extLst>
              <a:ext uri="{FF2B5EF4-FFF2-40B4-BE49-F238E27FC236}">
                <a16:creationId xmlns:a16="http://schemas.microsoft.com/office/drawing/2014/main" id="{483AC635-D27B-44AF-C252-C231B6D1D76F}"/>
              </a:ext>
            </a:extLst>
          </p:cNvPr>
          <p:cNvGrpSpPr/>
          <p:nvPr/>
        </p:nvGrpSpPr>
        <p:grpSpPr>
          <a:xfrm>
            <a:off x="396381" y="2177346"/>
            <a:ext cx="1047217" cy="1047469"/>
            <a:chOff x="251139" y="1723399"/>
            <a:chExt cx="1047217" cy="1047469"/>
          </a:xfrm>
        </p:grpSpPr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A355785C-5147-8E5C-8C08-D78A66EB5980}"/>
                </a:ext>
              </a:extLst>
            </p:cNvPr>
            <p:cNvSpPr/>
            <p:nvPr/>
          </p:nvSpPr>
          <p:spPr>
            <a:xfrm>
              <a:off x="251139" y="1723399"/>
              <a:ext cx="1047217" cy="1047469"/>
            </a:xfrm>
            <a:custGeom>
              <a:avLst/>
              <a:gdLst>
                <a:gd name="connsiteX0" fmla="*/ 1047155 w 1047217"/>
                <a:gd name="connsiteY0" fmla="*/ 563441 h 1047469"/>
                <a:gd name="connsiteX1" fmla="*/ 1047155 w 1047217"/>
                <a:gd name="connsiteY1" fmla="*/ 483903 h 1047469"/>
                <a:gd name="connsiteX2" fmla="*/ 992095 w 1047217"/>
                <a:gd name="connsiteY2" fmla="*/ 428842 h 1047469"/>
                <a:gd name="connsiteX3" fmla="*/ 942257 w 1047217"/>
                <a:gd name="connsiteY3" fmla="*/ 428842 h 1047469"/>
                <a:gd name="connsiteX4" fmla="*/ 889651 w 1047217"/>
                <a:gd name="connsiteY4" fmla="*/ 391967 h 1047469"/>
                <a:gd name="connsiteX5" fmla="*/ 875555 w 1047217"/>
                <a:gd name="connsiteY5" fmla="*/ 356666 h 1047469"/>
                <a:gd name="connsiteX6" fmla="*/ 886127 w 1047217"/>
                <a:gd name="connsiteY6" fmla="*/ 295250 h 1047469"/>
                <a:gd name="connsiteX7" fmla="*/ 921995 w 1047217"/>
                <a:gd name="connsiteY7" fmla="*/ 259382 h 1047469"/>
                <a:gd name="connsiteX8" fmla="*/ 921995 w 1047217"/>
                <a:gd name="connsiteY8" fmla="*/ 181479 h 1047469"/>
                <a:gd name="connsiteX9" fmla="*/ 865739 w 1047217"/>
                <a:gd name="connsiteY9" fmla="*/ 125223 h 1047469"/>
                <a:gd name="connsiteX10" fmla="*/ 787836 w 1047217"/>
                <a:gd name="connsiteY10" fmla="*/ 125223 h 1047469"/>
                <a:gd name="connsiteX11" fmla="*/ 755870 w 1047217"/>
                <a:gd name="connsiteY11" fmla="*/ 157190 h 1047469"/>
                <a:gd name="connsiteX12" fmla="*/ 692692 w 1047217"/>
                <a:gd name="connsiteY12" fmla="*/ 167698 h 1047469"/>
                <a:gd name="connsiteX13" fmla="*/ 653866 w 1047217"/>
                <a:gd name="connsiteY13" fmla="*/ 150897 h 1047469"/>
                <a:gd name="connsiteX14" fmla="*/ 618439 w 1047217"/>
                <a:gd name="connsiteY14" fmla="*/ 99486 h 1047469"/>
                <a:gd name="connsiteX15" fmla="*/ 618439 w 1047217"/>
                <a:gd name="connsiteY15" fmla="*/ 55060 h 1047469"/>
                <a:gd name="connsiteX16" fmla="*/ 563378 w 1047217"/>
                <a:gd name="connsiteY16" fmla="*/ 0 h 1047469"/>
                <a:gd name="connsiteX17" fmla="*/ 483840 w 1047217"/>
                <a:gd name="connsiteY17" fmla="*/ 0 h 1047469"/>
                <a:gd name="connsiteX18" fmla="*/ 428779 w 1047217"/>
                <a:gd name="connsiteY18" fmla="*/ 55060 h 1047469"/>
                <a:gd name="connsiteX19" fmla="*/ 428779 w 1047217"/>
                <a:gd name="connsiteY19" fmla="*/ 95522 h 1047469"/>
                <a:gd name="connsiteX20" fmla="*/ 391904 w 1047217"/>
                <a:gd name="connsiteY20" fmla="*/ 147499 h 1047469"/>
                <a:gd name="connsiteX21" fmla="*/ 349555 w 1047217"/>
                <a:gd name="connsiteY21" fmla="*/ 164615 h 1047469"/>
                <a:gd name="connsiteX22" fmla="*/ 287636 w 1047217"/>
                <a:gd name="connsiteY22" fmla="*/ 153540 h 1047469"/>
                <a:gd name="connsiteX23" fmla="*/ 259382 w 1047217"/>
                <a:gd name="connsiteY23" fmla="*/ 125286 h 1047469"/>
                <a:gd name="connsiteX24" fmla="*/ 181479 w 1047217"/>
                <a:gd name="connsiteY24" fmla="*/ 125286 h 1047469"/>
                <a:gd name="connsiteX25" fmla="*/ 125223 w 1047217"/>
                <a:gd name="connsiteY25" fmla="*/ 181542 h 1047469"/>
                <a:gd name="connsiteX26" fmla="*/ 125223 w 1047217"/>
                <a:gd name="connsiteY26" fmla="*/ 259445 h 1047469"/>
                <a:gd name="connsiteX27" fmla="*/ 152785 w 1047217"/>
                <a:gd name="connsiteY27" fmla="*/ 287006 h 1047469"/>
                <a:gd name="connsiteX28" fmla="*/ 163734 w 1047217"/>
                <a:gd name="connsiteY28" fmla="*/ 349240 h 1047469"/>
                <a:gd name="connsiteX29" fmla="*/ 146052 w 1047217"/>
                <a:gd name="connsiteY29" fmla="*/ 392345 h 1047469"/>
                <a:gd name="connsiteX30" fmla="*/ 94201 w 1047217"/>
                <a:gd name="connsiteY30" fmla="*/ 428905 h 1047469"/>
                <a:gd name="connsiteX31" fmla="*/ 55060 w 1047217"/>
                <a:gd name="connsiteY31" fmla="*/ 428905 h 1047469"/>
                <a:gd name="connsiteX32" fmla="*/ 0 w 1047217"/>
                <a:gd name="connsiteY32" fmla="*/ 483965 h 1047469"/>
                <a:gd name="connsiteX33" fmla="*/ 0 w 1047217"/>
                <a:gd name="connsiteY33" fmla="*/ 563504 h 1047469"/>
                <a:gd name="connsiteX34" fmla="*/ 55060 w 1047217"/>
                <a:gd name="connsiteY34" fmla="*/ 618565 h 1047469"/>
                <a:gd name="connsiteX35" fmla="*/ 96781 w 1047217"/>
                <a:gd name="connsiteY35" fmla="*/ 618565 h 1047469"/>
                <a:gd name="connsiteX36" fmla="*/ 148254 w 1047217"/>
                <a:gd name="connsiteY36" fmla="*/ 654118 h 1047469"/>
                <a:gd name="connsiteX37" fmla="*/ 165748 w 1047217"/>
                <a:gd name="connsiteY37" fmla="*/ 694894 h 1047469"/>
                <a:gd name="connsiteX38" fmla="*/ 155239 w 1047217"/>
                <a:gd name="connsiteY38" fmla="*/ 758009 h 1047469"/>
                <a:gd name="connsiteX39" fmla="*/ 125223 w 1047217"/>
                <a:gd name="connsiteY39" fmla="*/ 788025 h 1047469"/>
                <a:gd name="connsiteX40" fmla="*/ 125223 w 1047217"/>
                <a:gd name="connsiteY40" fmla="*/ 865928 h 1047469"/>
                <a:gd name="connsiteX41" fmla="*/ 181479 w 1047217"/>
                <a:gd name="connsiteY41" fmla="*/ 922184 h 1047469"/>
                <a:gd name="connsiteX42" fmla="*/ 259382 w 1047217"/>
                <a:gd name="connsiteY42" fmla="*/ 922184 h 1047469"/>
                <a:gd name="connsiteX43" fmla="*/ 292733 w 1047217"/>
                <a:gd name="connsiteY43" fmla="*/ 888833 h 1047469"/>
                <a:gd name="connsiteX44" fmla="*/ 355218 w 1047217"/>
                <a:gd name="connsiteY44" fmla="*/ 878072 h 1047469"/>
                <a:gd name="connsiteX45" fmla="*/ 391149 w 1047217"/>
                <a:gd name="connsiteY45" fmla="*/ 892357 h 1047469"/>
                <a:gd name="connsiteX46" fmla="*/ 428779 w 1047217"/>
                <a:gd name="connsiteY46" fmla="*/ 943956 h 1047469"/>
                <a:gd name="connsiteX47" fmla="*/ 428779 w 1047217"/>
                <a:gd name="connsiteY47" fmla="*/ 992409 h 1047469"/>
                <a:gd name="connsiteX48" fmla="*/ 483840 w 1047217"/>
                <a:gd name="connsiteY48" fmla="*/ 1047470 h 1047469"/>
                <a:gd name="connsiteX49" fmla="*/ 563378 w 1047217"/>
                <a:gd name="connsiteY49" fmla="*/ 1047470 h 1047469"/>
                <a:gd name="connsiteX50" fmla="*/ 618439 w 1047217"/>
                <a:gd name="connsiteY50" fmla="*/ 992409 h 1047469"/>
                <a:gd name="connsiteX51" fmla="*/ 618439 w 1047217"/>
                <a:gd name="connsiteY51" fmla="*/ 939992 h 1047469"/>
                <a:gd name="connsiteX52" fmla="*/ 654621 w 1047217"/>
                <a:gd name="connsiteY52" fmla="*/ 888896 h 1047469"/>
                <a:gd name="connsiteX53" fmla="*/ 688853 w 1047217"/>
                <a:gd name="connsiteY53" fmla="*/ 874360 h 1047469"/>
                <a:gd name="connsiteX54" fmla="*/ 751024 w 1047217"/>
                <a:gd name="connsiteY54" fmla="*/ 885372 h 1047469"/>
                <a:gd name="connsiteX55" fmla="*/ 787899 w 1047217"/>
                <a:gd name="connsiteY55" fmla="*/ 922247 h 1047469"/>
                <a:gd name="connsiteX56" fmla="*/ 865802 w 1047217"/>
                <a:gd name="connsiteY56" fmla="*/ 922247 h 1047469"/>
                <a:gd name="connsiteX57" fmla="*/ 922058 w 1047217"/>
                <a:gd name="connsiteY57" fmla="*/ 865990 h 1047469"/>
                <a:gd name="connsiteX58" fmla="*/ 922058 w 1047217"/>
                <a:gd name="connsiteY58" fmla="*/ 788088 h 1047469"/>
                <a:gd name="connsiteX59" fmla="*/ 884428 w 1047217"/>
                <a:gd name="connsiteY59" fmla="*/ 750458 h 1047469"/>
                <a:gd name="connsiteX60" fmla="*/ 873290 w 1047217"/>
                <a:gd name="connsiteY60" fmla="*/ 688602 h 1047469"/>
                <a:gd name="connsiteX61" fmla="*/ 887511 w 1047217"/>
                <a:gd name="connsiteY61" fmla="*/ 654621 h 1047469"/>
                <a:gd name="connsiteX62" fmla="*/ 939803 w 1047217"/>
                <a:gd name="connsiteY62" fmla="*/ 618628 h 1047469"/>
                <a:gd name="connsiteX63" fmla="*/ 992158 w 1047217"/>
                <a:gd name="connsiteY63" fmla="*/ 618628 h 1047469"/>
                <a:gd name="connsiteX64" fmla="*/ 1047218 w 1047217"/>
                <a:gd name="connsiteY64" fmla="*/ 563567 h 1047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1047217" h="1047469">
                  <a:moveTo>
                    <a:pt x="1047155" y="563441"/>
                  </a:moveTo>
                  <a:lnTo>
                    <a:pt x="1047155" y="483903"/>
                  </a:lnTo>
                  <a:cubicBezTo>
                    <a:pt x="1047155" y="453509"/>
                    <a:pt x="1022488" y="428842"/>
                    <a:pt x="992095" y="428842"/>
                  </a:cubicBezTo>
                  <a:lnTo>
                    <a:pt x="942257" y="428842"/>
                  </a:lnTo>
                  <a:cubicBezTo>
                    <a:pt x="918723" y="428842"/>
                    <a:pt x="897328" y="414243"/>
                    <a:pt x="889651" y="391967"/>
                  </a:cubicBezTo>
                  <a:cubicBezTo>
                    <a:pt x="885498" y="379948"/>
                    <a:pt x="880778" y="368181"/>
                    <a:pt x="875555" y="356666"/>
                  </a:cubicBezTo>
                  <a:cubicBezTo>
                    <a:pt x="866053" y="335900"/>
                    <a:pt x="869955" y="311422"/>
                    <a:pt x="886127" y="295250"/>
                  </a:cubicBezTo>
                  <a:lnTo>
                    <a:pt x="921995" y="259382"/>
                  </a:lnTo>
                  <a:cubicBezTo>
                    <a:pt x="943516" y="237861"/>
                    <a:pt x="943516" y="203000"/>
                    <a:pt x="921995" y="181479"/>
                  </a:cubicBezTo>
                  <a:lnTo>
                    <a:pt x="865739" y="125223"/>
                  </a:lnTo>
                  <a:cubicBezTo>
                    <a:pt x="844218" y="103702"/>
                    <a:pt x="809357" y="103702"/>
                    <a:pt x="787836" y="125223"/>
                  </a:cubicBezTo>
                  <a:lnTo>
                    <a:pt x="755870" y="157190"/>
                  </a:lnTo>
                  <a:cubicBezTo>
                    <a:pt x="739194" y="173865"/>
                    <a:pt x="713772" y="178144"/>
                    <a:pt x="692692" y="167698"/>
                  </a:cubicBezTo>
                  <a:cubicBezTo>
                    <a:pt x="680106" y="161406"/>
                    <a:pt x="667144" y="155805"/>
                    <a:pt x="653866" y="150897"/>
                  </a:cubicBezTo>
                  <a:cubicBezTo>
                    <a:pt x="632471" y="142968"/>
                    <a:pt x="618439" y="122266"/>
                    <a:pt x="618439" y="99486"/>
                  </a:cubicBezTo>
                  <a:lnTo>
                    <a:pt x="618439" y="55060"/>
                  </a:lnTo>
                  <a:cubicBezTo>
                    <a:pt x="618439" y="24667"/>
                    <a:pt x="593772" y="0"/>
                    <a:pt x="563378" y="0"/>
                  </a:cubicBezTo>
                  <a:lnTo>
                    <a:pt x="483840" y="0"/>
                  </a:lnTo>
                  <a:cubicBezTo>
                    <a:pt x="453446" y="0"/>
                    <a:pt x="428779" y="24667"/>
                    <a:pt x="428779" y="55060"/>
                  </a:cubicBezTo>
                  <a:lnTo>
                    <a:pt x="428779" y="95522"/>
                  </a:lnTo>
                  <a:cubicBezTo>
                    <a:pt x="428779" y="118931"/>
                    <a:pt x="414054" y="140011"/>
                    <a:pt x="391904" y="147499"/>
                  </a:cubicBezTo>
                  <a:cubicBezTo>
                    <a:pt x="377368" y="152407"/>
                    <a:pt x="363210" y="158134"/>
                    <a:pt x="349555" y="164615"/>
                  </a:cubicBezTo>
                  <a:cubicBezTo>
                    <a:pt x="328727" y="174494"/>
                    <a:pt x="303934" y="169838"/>
                    <a:pt x="287636" y="153540"/>
                  </a:cubicBezTo>
                  <a:lnTo>
                    <a:pt x="259382" y="125286"/>
                  </a:lnTo>
                  <a:cubicBezTo>
                    <a:pt x="237861" y="103765"/>
                    <a:pt x="203000" y="103765"/>
                    <a:pt x="181479" y="125286"/>
                  </a:cubicBezTo>
                  <a:lnTo>
                    <a:pt x="125223" y="181542"/>
                  </a:lnTo>
                  <a:cubicBezTo>
                    <a:pt x="103702" y="203063"/>
                    <a:pt x="103702" y="237924"/>
                    <a:pt x="125223" y="259445"/>
                  </a:cubicBezTo>
                  <a:lnTo>
                    <a:pt x="152785" y="287006"/>
                  </a:lnTo>
                  <a:cubicBezTo>
                    <a:pt x="169146" y="303367"/>
                    <a:pt x="173802" y="328349"/>
                    <a:pt x="163734" y="349240"/>
                  </a:cubicBezTo>
                  <a:cubicBezTo>
                    <a:pt x="157001" y="363147"/>
                    <a:pt x="151149" y="377557"/>
                    <a:pt x="146052" y="392345"/>
                  </a:cubicBezTo>
                  <a:cubicBezTo>
                    <a:pt x="138501" y="414369"/>
                    <a:pt x="117483" y="428905"/>
                    <a:pt x="94201" y="428905"/>
                  </a:cubicBezTo>
                  <a:lnTo>
                    <a:pt x="55060" y="428905"/>
                  </a:lnTo>
                  <a:cubicBezTo>
                    <a:pt x="24667" y="428905"/>
                    <a:pt x="0" y="453572"/>
                    <a:pt x="0" y="483965"/>
                  </a:cubicBezTo>
                  <a:lnTo>
                    <a:pt x="0" y="563504"/>
                  </a:lnTo>
                  <a:cubicBezTo>
                    <a:pt x="0" y="593898"/>
                    <a:pt x="24667" y="618565"/>
                    <a:pt x="55060" y="618565"/>
                  </a:cubicBezTo>
                  <a:lnTo>
                    <a:pt x="96781" y="618565"/>
                  </a:lnTo>
                  <a:cubicBezTo>
                    <a:pt x="119686" y="618565"/>
                    <a:pt x="140451" y="632597"/>
                    <a:pt x="148254" y="654118"/>
                  </a:cubicBezTo>
                  <a:cubicBezTo>
                    <a:pt x="153351" y="668088"/>
                    <a:pt x="159203" y="681680"/>
                    <a:pt x="165748" y="694894"/>
                  </a:cubicBezTo>
                  <a:cubicBezTo>
                    <a:pt x="176256" y="715974"/>
                    <a:pt x="171851" y="741397"/>
                    <a:pt x="155239" y="758009"/>
                  </a:cubicBezTo>
                  <a:lnTo>
                    <a:pt x="125223" y="788025"/>
                  </a:lnTo>
                  <a:cubicBezTo>
                    <a:pt x="103702" y="809546"/>
                    <a:pt x="103702" y="844407"/>
                    <a:pt x="125223" y="865928"/>
                  </a:cubicBezTo>
                  <a:lnTo>
                    <a:pt x="181479" y="922184"/>
                  </a:lnTo>
                  <a:cubicBezTo>
                    <a:pt x="203000" y="943704"/>
                    <a:pt x="237861" y="943704"/>
                    <a:pt x="259382" y="922184"/>
                  </a:cubicBezTo>
                  <a:lnTo>
                    <a:pt x="292733" y="888833"/>
                  </a:lnTo>
                  <a:cubicBezTo>
                    <a:pt x="309219" y="872346"/>
                    <a:pt x="334075" y="868382"/>
                    <a:pt x="355218" y="878072"/>
                  </a:cubicBezTo>
                  <a:cubicBezTo>
                    <a:pt x="366923" y="883421"/>
                    <a:pt x="378879" y="888140"/>
                    <a:pt x="391149" y="892357"/>
                  </a:cubicBezTo>
                  <a:cubicBezTo>
                    <a:pt x="413425" y="899971"/>
                    <a:pt x="428779" y="920422"/>
                    <a:pt x="428779" y="943956"/>
                  </a:cubicBezTo>
                  <a:lnTo>
                    <a:pt x="428779" y="992409"/>
                  </a:lnTo>
                  <a:cubicBezTo>
                    <a:pt x="428779" y="1022803"/>
                    <a:pt x="453446" y="1047470"/>
                    <a:pt x="483840" y="1047470"/>
                  </a:cubicBezTo>
                  <a:lnTo>
                    <a:pt x="563378" y="1047470"/>
                  </a:lnTo>
                  <a:cubicBezTo>
                    <a:pt x="593772" y="1047470"/>
                    <a:pt x="618439" y="1022803"/>
                    <a:pt x="618439" y="992409"/>
                  </a:cubicBezTo>
                  <a:lnTo>
                    <a:pt x="618439" y="939992"/>
                  </a:lnTo>
                  <a:cubicBezTo>
                    <a:pt x="618439" y="917024"/>
                    <a:pt x="633038" y="896887"/>
                    <a:pt x="654621" y="888896"/>
                  </a:cubicBezTo>
                  <a:cubicBezTo>
                    <a:pt x="666326" y="884554"/>
                    <a:pt x="677715" y="879708"/>
                    <a:pt x="688853" y="874360"/>
                  </a:cubicBezTo>
                  <a:cubicBezTo>
                    <a:pt x="709682" y="864291"/>
                    <a:pt x="734663" y="869011"/>
                    <a:pt x="751024" y="885372"/>
                  </a:cubicBezTo>
                  <a:lnTo>
                    <a:pt x="787899" y="922247"/>
                  </a:lnTo>
                  <a:cubicBezTo>
                    <a:pt x="809420" y="943767"/>
                    <a:pt x="844281" y="943767"/>
                    <a:pt x="865802" y="922247"/>
                  </a:cubicBezTo>
                  <a:lnTo>
                    <a:pt x="922058" y="865990"/>
                  </a:lnTo>
                  <a:cubicBezTo>
                    <a:pt x="943578" y="844470"/>
                    <a:pt x="943578" y="809609"/>
                    <a:pt x="922058" y="788088"/>
                  </a:cubicBezTo>
                  <a:lnTo>
                    <a:pt x="884428" y="750458"/>
                  </a:lnTo>
                  <a:cubicBezTo>
                    <a:pt x="868130" y="734160"/>
                    <a:pt x="863410" y="709367"/>
                    <a:pt x="873290" y="688602"/>
                  </a:cubicBezTo>
                  <a:cubicBezTo>
                    <a:pt x="878576" y="677526"/>
                    <a:pt x="883295" y="666200"/>
                    <a:pt x="887511" y="654621"/>
                  </a:cubicBezTo>
                  <a:cubicBezTo>
                    <a:pt x="895440" y="632849"/>
                    <a:pt x="916583" y="618628"/>
                    <a:pt x="939803" y="618628"/>
                  </a:cubicBezTo>
                  <a:lnTo>
                    <a:pt x="992158" y="618628"/>
                  </a:lnTo>
                  <a:cubicBezTo>
                    <a:pt x="1022551" y="618628"/>
                    <a:pt x="1047218" y="593960"/>
                    <a:pt x="1047218" y="563567"/>
                  </a:cubicBezTo>
                  <a:close/>
                </a:path>
              </a:pathLst>
            </a:custGeom>
            <a:solidFill>
              <a:srgbClr val="FFD85C"/>
            </a:solidFill>
            <a:ln w="62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6" name="자유형: 도형 45">
              <a:extLst>
                <a:ext uri="{FF2B5EF4-FFF2-40B4-BE49-F238E27FC236}">
                  <a16:creationId xmlns:a16="http://schemas.microsoft.com/office/drawing/2014/main" id="{4CF8A4C2-E2E9-4801-D878-CC415D2530BD}"/>
                </a:ext>
              </a:extLst>
            </p:cNvPr>
            <p:cNvSpPr/>
            <p:nvPr/>
          </p:nvSpPr>
          <p:spPr>
            <a:xfrm>
              <a:off x="575650" y="2048162"/>
              <a:ext cx="397819" cy="397819"/>
            </a:xfrm>
            <a:custGeom>
              <a:avLst/>
              <a:gdLst>
                <a:gd name="connsiteX0" fmla="*/ 397819 w 397819"/>
                <a:gd name="connsiteY0" fmla="*/ 198910 h 397819"/>
                <a:gd name="connsiteX1" fmla="*/ 198910 w 397819"/>
                <a:gd name="connsiteY1" fmla="*/ 397819 h 397819"/>
                <a:gd name="connsiteX2" fmla="*/ 0 w 397819"/>
                <a:gd name="connsiteY2" fmla="*/ 198910 h 397819"/>
                <a:gd name="connsiteX3" fmla="*/ 198910 w 397819"/>
                <a:gd name="connsiteY3" fmla="*/ 0 h 397819"/>
                <a:gd name="connsiteX4" fmla="*/ 397819 w 397819"/>
                <a:gd name="connsiteY4" fmla="*/ 198910 h 397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819" h="397819">
                  <a:moveTo>
                    <a:pt x="397819" y="198910"/>
                  </a:moveTo>
                  <a:cubicBezTo>
                    <a:pt x="397819" y="308779"/>
                    <a:pt x="308779" y="397819"/>
                    <a:pt x="198910" y="397819"/>
                  </a:cubicBezTo>
                  <a:cubicBezTo>
                    <a:pt x="89041" y="397819"/>
                    <a:pt x="0" y="308779"/>
                    <a:pt x="0" y="198910"/>
                  </a:cubicBezTo>
                  <a:cubicBezTo>
                    <a:pt x="0" y="89041"/>
                    <a:pt x="89041" y="0"/>
                    <a:pt x="198910" y="0"/>
                  </a:cubicBezTo>
                  <a:cubicBezTo>
                    <a:pt x="308779" y="0"/>
                    <a:pt x="397819" y="89041"/>
                    <a:pt x="397819" y="198910"/>
                  </a:cubicBezTo>
                  <a:close/>
                </a:path>
              </a:pathLst>
            </a:custGeom>
            <a:solidFill>
              <a:srgbClr val="3378C8"/>
            </a:solidFill>
            <a:ln w="62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pic>
        <p:nvPicPr>
          <p:cNvPr id="81" name="그래픽 80">
            <a:extLst>
              <a:ext uri="{FF2B5EF4-FFF2-40B4-BE49-F238E27FC236}">
                <a16:creationId xmlns:a16="http://schemas.microsoft.com/office/drawing/2014/main" id="{EB909586-6D08-0A01-846F-B0B934F70FD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4528896" y="5508981"/>
            <a:ext cx="335776" cy="335776"/>
          </a:xfrm>
          <a:prstGeom prst="rect">
            <a:avLst/>
          </a:prstGeom>
        </p:spPr>
      </p:pic>
      <p:pic>
        <p:nvPicPr>
          <p:cNvPr id="85" name="그래픽 84">
            <a:extLst>
              <a:ext uri="{FF2B5EF4-FFF2-40B4-BE49-F238E27FC236}">
                <a16:creationId xmlns:a16="http://schemas.microsoft.com/office/drawing/2014/main" id="{5B98B6AA-191E-3F47-C5A2-7437B866088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919990" y="5818556"/>
            <a:ext cx="321625" cy="321625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47E940EE-9ABE-2A3B-7544-82A403E19450}"/>
              </a:ext>
            </a:extLst>
          </p:cNvPr>
          <p:cNvGrpSpPr/>
          <p:nvPr/>
        </p:nvGrpSpPr>
        <p:grpSpPr>
          <a:xfrm>
            <a:off x="6747213" y="3882051"/>
            <a:ext cx="5236249" cy="1641298"/>
            <a:chOff x="6768048" y="3882051"/>
            <a:chExt cx="5236249" cy="1641298"/>
          </a:xfrm>
        </p:grpSpPr>
        <p:pic>
          <p:nvPicPr>
            <p:cNvPr id="91" name="그래픽 90">
              <a:extLst>
                <a:ext uri="{FF2B5EF4-FFF2-40B4-BE49-F238E27FC236}">
                  <a16:creationId xmlns:a16="http://schemas.microsoft.com/office/drawing/2014/main" id="{A8FD9C56-2157-5E5A-A440-5804663844CE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xmlns="" r:embed="rId18"/>
                </a:ext>
              </a:extLst>
            </a:blip>
            <a:stretch>
              <a:fillRect/>
            </a:stretch>
          </p:blipFill>
          <p:spPr>
            <a:xfrm flipV="1">
              <a:off x="6768048" y="3882051"/>
              <a:ext cx="1663769" cy="704998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EFFA678B-2EB1-169D-6EE4-F587EF397234}"/>
                </a:ext>
              </a:extLst>
            </p:cNvPr>
            <p:cNvSpPr txBox="1"/>
            <p:nvPr/>
          </p:nvSpPr>
          <p:spPr>
            <a:xfrm>
              <a:off x="6831823" y="4028125"/>
              <a:ext cx="5158567" cy="1015663"/>
            </a:xfrm>
            <a:prstGeom prst="rect">
              <a:avLst/>
            </a:prstGeom>
            <a:noFill/>
          </p:spPr>
          <p:txBody>
            <a:bodyPr tIns="0" bIns="0">
              <a:spAutoFit/>
            </a:bodyPr>
            <a:lstStyle/>
            <a:p>
              <a:pPr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TEAM </a:t>
              </a:r>
              <a:r>
                <a:rPr lang="en-US" altLang="ko-KR" sz="2400" b="1" dirty="0" smtClean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</a:t>
              </a:r>
              <a:r>
                <a:rPr lang="ko-KR" altLang="en-US" sz="2400" b="1" dirty="0" smtClean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조</a:t>
              </a:r>
              <a:r>
                <a:rPr lang="ko-KR" altLang="en-US" sz="2400" b="1" dirty="0" smtClean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en-US" altLang="ko-KR" sz="2400" b="1" dirty="0" err="1" smtClean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GreenArchive</a:t>
              </a:r>
              <a:r>
                <a:rPr lang="en-US" altLang="ko-KR" sz="2400" b="1" dirty="0" smtClean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(</a:t>
              </a:r>
              <a:r>
                <a:rPr lang="ko-KR" altLang="en-US" sz="2400" b="1" dirty="0" err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팀명</a:t>
              </a:r>
              <a:r>
                <a:rPr lang="en-US" altLang="ko-KR" sz="24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</a:p>
            <a:p>
              <a:pPr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2000" b="1" dirty="0" err="1" smtClean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김준래</a:t>
              </a:r>
              <a:r>
                <a:rPr lang="en-US" altLang="ko-KR" sz="2000" b="1" dirty="0" smtClean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2000" b="1" dirty="0" smtClean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유현준</a:t>
              </a:r>
              <a:r>
                <a:rPr lang="en-US" altLang="ko-KR" sz="2000" b="1" dirty="0" smtClean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2000" b="1" dirty="0" err="1" smtClean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이제우</a:t>
              </a:r>
              <a:r>
                <a:rPr lang="en-US" altLang="ko-KR" sz="2000" b="1" dirty="0" smtClean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2000" b="1" dirty="0" err="1" smtClean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정세찬</a:t>
              </a:r>
              <a:endParaRPr lang="en-US" altLang="ko-KR" sz="20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065ADEEF-A1EB-4A5E-B31D-2DD09939039D}"/>
                </a:ext>
              </a:extLst>
            </p:cNvPr>
            <p:cNvSpPr txBox="1"/>
            <p:nvPr/>
          </p:nvSpPr>
          <p:spPr>
            <a:xfrm>
              <a:off x="6845730" y="5121188"/>
              <a:ext cx="5158567" cy="402161"/>
            </a:xfrm>
            <a:prstGeom prst="rect">
              <a:avLst/>
            </a:prstGeom>
            <a:noFill/>
          </p:spPr>
          <p:txBody>
            <a:bodyPr tIns="0" bIns="0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endParaRPr lang="en-US" altLang="ko-KR" sz="20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3000" y="5929918"/>
            <a:ext cx="4271194" cy="80048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459" y="6030120"/>
            <a:ext cx="2246290" cy="69735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7508" y="6002597"/>
            <a:ext cx="3159776" cy="456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801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활용 장비 </a:t>
            </a:r>
            <a:r>
              <a:rPr lang="ko-KR" altLang="en-US" sz="4000" dirty="0" smtClean="0"/>
              <a:t>및</a:t>
            </a:r>
            <a:r>
              <a:rPr lang="ko-KR" altLang="en-US" dirty="0" smtClean="0"/>
              <a:t> 재료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AI</a:t>
            </a:r>
            <a:r>
              <a:rPr lang="ko-KR" altLang="en-US" dirty="0" smtClean="0"/>
              <a:t>모델</a:t>
            </a:r>
            <a:endParaRPr lang="en-US" altLang="ko-KR" dirty="0" smtClean="0"/>
          </a:p>
          <a:p>
            <a:endParaRPr lang="en-US" altLang="ko-KR" dirty="0" smtClean="0"/>
          </a:p>
          <a:p>
            <a:pPr lvl="1"/>
            <a:r>
              <a:rPr lang="en-US" altLang="ko-KR" dirty="0" smtClean="0"/>
              <a:t>Segment </a:t>
            </a:r>
          </a:p>
          <a:p>
            <a:pPr lvl="2"/>
            <a:r>
              <a:rPr lang="en-US" altLang="ko-KR" dirty="0" smtClean="0"/>
              <a:t>PSP Net</a:t>
            </a:r>
          </a:p>
          <a:p>
            <a:pPr lvl="2"/>
            <a:r>
              <a:rPr lang="en-US" altLang="ko-KR" dirty="0" err="1" smtClean="0"/>
              <a:t>Bise</a:t>
            </a:r>
            <a:r>
              <a:rPr lang="en-US" altLang="ko-KR" dirty="0" smtClean="0"/>
              <a:t> Net</a:t>
            </a:r>
          </a:p>
          <a:p>
            <a:pPr lvl="1"/>
            <a:endParaRPr lang="en-US" altLang="ko-KR" dirty="0"/>
          </a:p>
          <a:p>
            <a:pPr lvl="1"/>
            <a:r>
              <a:rPr lang="en-US" altLang="ko-KR" dirty="0" smtClean="0"/>
              <a:t>Style </a:t>
            </a:r>
            <a:r>
              <a:rPr lang="en-US" altLang="ko-KR" dirty="0" err="1" smtClean="0"/>
              <a:t>Stransfer</a:t>
            </a:r>
            <a:endParaRPr lang="en-US" altLang="ko-KR" dirty="0" smtClean="0"/>
          </a:p>
          <a:p>
            <a:pPr lvl="2"/>
            <a:r>
              <a:rPr lang="en-US" altLang="ko-KR" dirty="0" err="1" smtClean="0"/>
              <a:t>Pytorh</a:t>
            </a:r>
            <a:r>
              <a:rPr lang="en-US" altLang="ko-KR" dirty="0"/>
              <a:t> </a:t>
            </a:r>
            <a:r>
              <a:rPr lang="en-US" altLang="ko-KR" dirty="0" smtClean="0"/>
              <a:t>(</a:t>
            </a:r>
            <a:r>
              <a:rPr lang="en-US" altLang="ko-KR" cap="all" dirty="0"/>
              <a:t>Neural </a:t>
            </a:r>
            <a:r>
              <a:rPr lang="en-US" altLang="ko-KR" cap="all" dirty="0" smtClean="0"/>
              <a:t>Transfer</a:t>
            </a:r>
            <a:r>
              <a:rPr lang="en-US" altLang="ko-KR" dirty="0" smtClean="0"/>
              <a:t>)</a:t>
            </a:r>
          </a:p>
          <a:p>
            <a:pPr marL="914400" lvl="2" indent="0">
              <a:buNone/>
            </a:pPr>
            <a:r>
              <a:rPr lang="en-US" altLang="ko-KR" dirty="0">
                <a:hlinkClick r:id="rId2"/>
              </a:rPr>
              <a:t>https://tutorials.pytorch.kr/advanced/neural_style_tutorial.html</a:t>
            </a:r>
            <a:endParaRPr lang="en-US" altLang="ko-KR" dirty="0"/>
          </a:p>
          <a:p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574356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프로젝트 구조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4915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blog.kakaocdn.net/dn/6DZDp/btsiBKNlML3/Hbh9uCE17oOkc2uAuR5Vy0/im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681" y="1617742"/>
            <a:ext cx="10771698" cy="4712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847897" y="365758"/>
            <a:ext cx="57607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/>
              <a:t>Style Transfer</a:t>
            </a:r>
            <a:endParaRPr lang="ko-KR" alt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781394" y="988037"/>
            <a:ext cx="10612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노이즈 이미지에서 원본 이미지를 </a:t>
            </a:r>
            <a:r>
              <a:rPr lang="ko-KR" altLang="en-US" dirty="0" smtClean="0"/>
              <a:t>생성해내는</a:t>
            </a:r>
            <a:r>
              <a:rPr lang="en-US" altLang="ko-KR" dirty="0" smtClean="0"/>
              <a:t> </a:t>
            </a:r>
            <a:r>
              <a:rPr lang="ko-KR" altLang="en-US" dirty="0"/>
              <a:t>동시에 스타일 이미지에서 </a:t>
            </a:r>
            <a:r>
              <a:rPr lang="ko-KR" altLang="en-US" dirty="0" smtClean="0"/>
              <a:t>화풍을 받아온다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r>
              <a:rPr lang="en-US" altLang="ko-KR" dirty="0" smtClean="0"/>
              <a:t> 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527013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84432" y="296520"/>
            <a:ext cx="57607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/>
              <a:t>Style Transfer </a:t>
            </a:r>
            <a:endParaRPr lang="ko-KR" altLang="en-US" sz="2400" dirty="0"/>
          </a:p>
        </p:txBody>
      </p:sp>
      <p:grpSp>
        <p:nvGrpSpPr>
          <p:cNvPr id="16" name="그룹 15"/>
          <p:cNvGrpSpPr/>
          <p:nvPr/>
        </p:nvGrpSpPr>
        <p:grpSpPr>
          <a:xfrm>
            <a:off x="179416" y="3400483"/>
            <a:ext cx="11867284" cy="2776337"/>
            <a:chOff x="134216" y="1881387"/>
            <a:chExt cx="12219324" cy="3036399"/>
          </a:xfrm>
        </p:grpSpPr>
        <p:grpSp>
          <p:nvGrpSpPr>
            <p:cNvPr id="10" name="그룹 9"/>
            <p:cNvGrpSpPr/>
            <p:nvPr/>
          </p:nvGrpSpPr>
          <p:grpSpPr>
            <a:xfrm>
              <a:off x="134216" y="1892887"/>
              <a:ext cx="3940427" cy="3024899"/>
              <a:chOff x="367482" y="1744825"/>
              <a:chExt cx="4897216" cy="3765820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367482" y="5127481"/>
                <a:ext cx="4897216" cy="3831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dirty="0" smtClean="0"/>
                  <a:t>style weight = 100,  content weight = 1</a:t>
                </a:r>
                <a:endParaRPr lang="ko-KR" altLang="en-US" sz="1400" dirty="0"/>
              </a:p>
            </p:txBody>
          </p:sp>
          <p:pic>
            <p:nvPicPr>
              <p:cNvPr id="7" name="그림 6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6805" b="16805"/>
              <a:stretch/>
            </p:blipFill>
            <p:spPr>
              <a:xfrm>
                <a:off x="387898" y="1744825"/>
                <a:ext cx="4876800" cy="3237722"/>
              </a:xfrm>
              <a:prstGeom prst="rect">
                <a:avLst/>
              </a:prstGeom>
            </p:spPr>
          </p:pic>
        </p:grpSp>
        <p:grpSp>
          <p:nvGrpSpPr>
            <p:cNvPr id="12" name="그룹 11"/>
            <p:cNvGrpSpPr/>
            <p:nvPr/>
          </p:nvGrpSpPr>
          <p:grpSpPr>
            <a:xfrm>
              <a:off x="4290324" y="1881387"/>
              <a:ext cx="3873961" cy="3024159"/>
              <a:chOff x="5689918" y="1754156"/>
              <a:chExt cx="4897216" cy="3755536"/>
            </a:xfrm>
          </p:grpSpPr>
          <p:pic>
            <p:nvPicPr>
              <p:cNvPr id="9" name="그림 8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7187" b="16614"/>
              <a:stretch/>
            </p:blipFill>
            <p:spPr>
              <a:xfrm>
                <a:off x="5710334" y="1754156"/>
                <a:ext cx="4876800" cy="3228391"/>
              </a:xfrm>
              <a:prstGeom prst="rect">
                <a:avLst/>
              </a:prstGeom>
            </p:spPr>
          </p:pic>
          <p:sp>
            <p:nvSpPr>
              <p:cNvPr id="11" name="TextBox 10"/>
              <p:cNvSpPr txBox="1"/>
              <p:nvPr/>
            </p:nvSpPr>
            <p:spPr>
              <a:xfrm>
                <a:off x="5689918" y="5127481"/>
                <a:ext cx="4897216" cy="3822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dirty="0" smtClean="0"/>
                  <a:t>style weight = 1000,  content weight = 1</a:t>
                </a:r>
                <a:endParaRPr lang="ko-KR" altLang="en-US" sz="1400" dirty="0"/>
              </a:p>
            </p:txBody>
          </p:sp>
        </p:grpSp>
        <p:grpSp>
          <p:nvGrpSpPr>
            <p:cNvPr id="14" name="그룹 13"/>
            <p:cNvGrpSpPr/>
            <p:nvPr/>
          </p:nvGrpSpPr>
          <p:grpSpPr>
            <a:xfrm>
              <a:off x="8379966" y="1881387"/>
              <a:ext cx="3973574" cy="3024158"/>
              <a:chOff x="8379966" y="1881387"/>
              <a:chExt cx="3973574" cy="3024158"/>
            </a:xfrm>
          </p:grpSpPr>
          <p:pic>
            <p:nvPicPr>
              <p:cNvPr id="13" name="그림 12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6790" b="17202"/>
              <a:stretch/>
            </p:blipFill>
            <p:spPr>
              <a:xfrm>
                <a:off x="8396116" y="1881387"/>
                <a:ext cx="3957424" cy="2612204"/>
              </a:xfrm>
              <a:prstGeom prst="rect">
                <a:avLst/>
              </a:prstGeom>
            </p:spPr>
          </p:pic>
          <p:sp>
            <p:nvSpPr>
              <p:cNvPr id="15" name="TextBox 14"/>
              <p:cNvSpPr txBox="1"/>
              <p:nvPr/>
            </p:nvSpPr>
            <p:spPr>
              <a:xfrm>
                <a:off x="8379966" y="4597768"/>
                <a:ext cx="389349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dirty="0" smtClean="0"/>
                  <a:t>style weight = 10000,  content weight = 1</a:t>
                </a:r>
                <a:endParaRPr lang="ko-KR" altLang="en-US" sz="1400" dirty="0"/>
              </a:p>
            </p:txBody>
          </p:sp>
        </p:grpSp>
      </p:grpSp>
      <p:sp>
        <p:nvSpPr>
          <p:cNvPr id="18" name="TextBox 17"/>
          <p:cNvSpPr txBox="1"/>
          <p:nvPr/>
        </p:nvSpPr>
        <p:spPr>
          <a:xfrm>
            <a:off x="3464793" y="6488668"/>
            <a:ext cx="5067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chemeClr val="accent1"/>
                </a:solidFill>
              </a:rPr>
              <a:t>Style weight</a:t>
            </a:r>
            <a:r>
              <a:rPr lang="ko-KR" altLang="en-US" dirty="0"/>
              <a:t> </a:t>
            </a:r>
            <a:r>
              <a:rPr lang="ko-KR" altLang="en-US" dirty="0" smtClean="0"/>
              <a:t>를 </a:t>
            </a:r>
            <a:r>
              <a:rPr lang="en-US" altLang="ko-KR" dirty="0" smtClean="0"/>
              <a:t>10000</a:t>
            </a:r>
            <a:r>
              <a:rPr lang="ko-KR" altLang="en-US" dirty="0" smtClean="0"/>
              <a:t>로 설정</a:t>
            </a:r>
            <a:endParaRPr lang="en-US" altLang="ko-KR" dirty="0" smtClean="0">
              <a:solidFill>
                <a:schemeClr val="accent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599147" y="1171892"/>
            <a:ext cx="2943906" cy="196336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1108" y="1171892"/>
            <a:ext cx="2983426" cy="198584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765956" y="1659904"/>
            <a:ext cx="3158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/>
              <a:t>+</a:t>
            </a:r>
            <a:endParaRPr lang="ko-KR" altLang="en-US" sz="5400" dirty="0"/>
          </a:p>
        </p:txBody>
      </p:sp>
    </p:spTree>
    <p:extLst>
      <p:ext uri="{BB962C8B-B14F-4D97-AF65-F5344CB8AC3E}">
        <p14:creationId xmlns:p14="http://schemas.microsoft.com/office/powerpoint/2010/main" val="1203790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06333" y="423948"/>
            <a:ext cx="57607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/>
              <a:t>Segmentation(</a:t>
            </a:r>
            <a:r>
              <a:rPr lang="en-US" altLang="ko-KR" sz="2400" dirty="0" err="1" smtClean="0"/>
              <a:t>pspNet</a:t>
            </a:r>
            <a:r>
              <a:rPr lang="en-US" altLang="ko-KR" sz="2400" dirty="0" smtClean="0"/>
              <a:t>)</a:t>
            </a:r>
            <a:endParaRPr lang="ko-KR" alt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806332" y="1299556"/>
            <a:ext cx="10612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H*W*3(RGB) </a:t>
            </a:r>
            <a:r>
              <a:rPr lang="ko-KR" altLang="en-US" dirty="0" smtClean="0"/>
              <a:t>의 </a:t>
            </a:r>
            <a:r>
              <a:rPr lang="ko-KR" altLang="en-US" dirty="0"/>
              <a:t>이미지를 받아서 전체 픽셀의 예측 클래스를 담고 있는 </a:t>
            </a:r>
            <a:r>
              <a:rPr lang="en-US" altLang="ko-KR" dirty="0"/>
              <a:t>H*W </a:t>
            </a:r>
            <a:r>
              <a:rPr lang="ko-KR" altLang="en-US" dirty="0"/>
              <a:t>배열을 </a:t>
            </a:r>
            <a:r>
              <a:rPr lang="ko-KR" altLang="en-US" dirty="0" smtClean="0"/>
              <a:t>생성</a:t>
            </a:r>
            <a:endParaRPr lang="ko-KR" altLang="en-US" sz="24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332" y="2109480"/>
            <a:ext cx="4689398" cy="312138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501265" y="5486786"/>
            <a:ext cx="8916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Segmentation </a:t>
            </a:r>
            <a:r>
              <a:rPr lang="ko-KR" altLang="en-US" dirty="0" smtClean="0"/>
              <a:t>한 결과는 각각 한가지의 색상과 클래스를 보유중 </a:t>
            </a:r>
            <a:r>
              <a:rPr lang="en-US" altLang="ko-KR" dirty="0" smtClean="0"/>
              <a:t> </a:t>
            </a:r>
            <a:endParaRPr lang="ko-KR" altLang="en-US" sz="24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9175" y="2082831"/>
            <a:ext cx="4729430" cy="3148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607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87258" y="376323"/>
            <a:ext cx="49181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/>
              <a:t>Segmentation(</a:t>
            </a:r>
            <a:r>
              <a:rPr lang="en-US" altLang="ko-KR" sz="2400" dirty="0" err="1" smtClean="0"/>
              <a:t>pspNet</a:t>
            </a:r>
            <a:r>
              <a:rPr lang="en-US" altLang="ko-KR" sz="2400" dirty="0" smtClean="0"/>
              <a:t>)</a:t>
            </a:r>
            <a:r>
              <a:rPr lang="ko-KR" altLang="en-US" sz="2400" dirty="0" smtClean="0"/>
              <a:t> </a:t>
            </a:r>
            <a:endParaRPr lang="ko-KR" altLang="en-US" sz="2400" dirty="0"/>
          </a:p>
        </p:txBody>
      </p:sp>
      <p:grpSp>
        <p:nvGrpSpPr>
          <p:cNvPr id="14" name="그룹 13"/>
          <p:cNvGrpSpPr/>
          <p:nvPr/>
        </p:nvGrpSpPr>
        <p:grpSpPr>
          <a:xfrm>
            <a:off x="453908" y="1763094"/>
            <a:ext cx="11289254" cy="3100040"/>
            <a:chOff x="587258" y="2299989"/>
            <a:chExt cx="11289254" cy="3100040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7258" y="2299989"/>
              <a:ext cx="3534023" cy="2352333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42493" y="2299989"/>
              <a:ext cx="3534019" cy="2352333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64877" y="2299989"/>
              <a:ext cx="3534020" cy="2352333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1588544" y="4753698"/>
              <a:ext cx="15314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smtClean="0">
                  <a:solidFill>
                    <a:schemeClr val="accent1"/>
                  </a:solidFill>
                </a:rPr>
                <a:t>Class</a:t>
              </a:r>
            </a:p>
            <a:p>
              <a:pPr algn="ctr"/>
              <a:r>
                <a:rPr lang="en-US" altLang="ko-KR" dirty="0" smtClean="0"/>
                <a:t>background</a:t>
              </a:r>
              <a:endParaRPr lang="ko-KR" alt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466162" y="4753698"/>
              <a:ext cx="15314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accent1"/>
                  </a:solidFill>
                </a:rPr>
                <a:t>Class</a:t>
              </a:r>
            </a:p>
            <a:p>
              <a:pPr algn="ctr"/>
              <a:r>
                <a:rPr lang="en-US" altLang="ko-KR" dirty="0" smtClean="0"/>
                <a:t>person</a:t>
              </a:r>
              <a:endParaRPr lang="ko-KR" alt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9343780" y="4753698"/>
              <a:ext cx="15314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accent1"/>
                  </a:solidFill>
                </a:rPr>
                <a:t>Class</a:t>
              </a:r>
            </a:p>
            <a:p>
              <a:pPr algn="ctr"/>
              <a:r>
                <a:rPr lang="en-US" altLang="ko-KR" dirty="0" smtClean="0"/>
                <a:t>horse</a:t>
              </a:r>
              <a:endParaRPr lang="ko-KR" altLang="en-US" dirty="0"/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1303278" y="5473915"/>
            <a:ext cx="98140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/>
              <a:t>Segmentation </a:t>
            </a:r>
            <a:r>
              <a:rPr lang="ko-KR" altLang="en-US" sz="2400" dirty="0" smtClean="0"/>
              <a:t>결과를 이용해 각 클래스 별로 </a:t>
            </a:r>
            <a:r>
              <a:rPr lang="ko-KR" altLang="en-US" sz="2400" dirty="0" err="1" smtClean="0"/>
              <a:t>마스킹</a:t>
            </a:r>
            <a:r>
              <a:rPr lang="ko-KR" altLang="en-US" sz="2400" dirty="0" smtClean="0"/>
              <a:t> 이미지를 생성</a:t>
            </a:r>
            <a:r>
              <a:rPr lang="en-US" altLang="ko-KR" sz="2400" dirty="0" smtClean="0"/>
              <a:t>.</a:t>
            </a:r>
            <a:r>
              <a:rPr lang="ko-KR" altLang="en-US" sz="2400" dirty="0" smtClean="0"/>
              <a:t> 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939280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787619" y="790139"/>
            <a:ext cx="86075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/>
              <a:t>segmentation + style transfer</a:t>
            </a:r>
          </a:p>
        </p:txBody>
      </p:sp>
      <p:grpSp>
        <p:nvGrpSpPr>
          <p:cNvPr id="32" name="그룹 31"/>
          <p:cNvGrpSpPr/>
          <p:nvPr/>
        </p:nvGrpSpPr>
        <p:grpSpPr>
          <a:xfrm>
            <a:off x="508782" y="1724024"/>
            <a:ext cx="11123034" cy="4217489"/>
            <a:chOff x="594507" y="1619249"/>
            <a:chExt cx="11123034" cy="4217489"/>
          </a:xfrm>
        </p:grpSpPr>
        <p:sp>
          <p:nvSpPr>
            <p:cNvPr id="31" name="모서리가 둥근 직사각형 30"/>
            <p:cNvSpPr/>
            <p:nvPr/>
          </p:nvSpPr>
          <p:spPr>
            <a:xfrm>
              <a:off x="8648879" y="1619249"/>
              <a:ext cx="3068662" cy="4200525"/>
            </a:xfrm>
            <a:prstGeom prst="roundRect">
              <a:avLst/>
            </a:prstGeom>
            <a:solidFill>
              <a:schemeClr val="bg1"/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모서리가 둥근 직사각형 29"/>
            <p:cNvSpPr/>
            <p:nvPr/>
          </p:nvSpPr>
          <p:spPr>
            <a:xfrm>
              <a:off x="4642780" y="1636213"/>
              <a:ext cx="3068662" cy="4200525"/>
            </a:xfrm>
            <a:prstGeom prst="roundRect">
              <a:avLst/>
            </a:prstGeom>
            <a:solidFill>
              <a:schemeClr val="bg1"/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모서리가 둥근 직사각형 26"/>
            <p:cNvSpPr/>
            <p:nvPr/>
          </p:nvSpPr>
          <p:spPr>
            <a:xfrm>
              <a:off x="594507" y="1619250"/>
              <a:ext cx="3068662" cy="4200525"/>
            </a:xfrm>
            <a:prstGeom prst="roundRect">
              <a:avLst/>
            </a:prstGeom>
            <a:solidFill>
              <a:schemeClr val="bg1"/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7" name="그룹 16"/>
            <p:cNvGrpSpPr/>
            <p:nvPr/>
          </p:nvGrpSpPr>
          <p:grpSpPr>
            <a:xfrm>
              <a:off x="723190" y="2140471"/>
              <a:ext cx="2775790" cy="2198264"/>
              <a:chOff x="430438" y="1903452"/>
              <a:chExt cx="3361294" cy="2672302"/>
            </a:xfrm>
          </p:grpSpPr>
          <p:pic>
            <p:nvPicPr>
              <p:cNvPr id="6" name="그림 5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0438" y="1903452"/>
                <a:ext cx="3361294" cy="2237362"/>
              </a:xfrm>
              <a:prstGeom prst="rect">
                <a:avLst/>
              </a:prstGeom>
            </p:spPr>
          </p:pic>
          <p:sp>
            <p:nvSpPr>
              <p:cNvPr id="11" name="TextBox 10"/>
              <p:cNvSpPr txBox="1"/>
              <p:nvPr/>
            </p:nvSpPr>
            <p:spPr>
              <a:xfrm>
                <a:off x="629263" y="4206422"/>
                <a:ext cx="296364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 err="1" smtClean="0"/>
                  <a:t>Anno_class_img</a:t>
                </a:r>
                <a:r>
                  <a:rPr lang="en-US" altLang="ko-KR" dirty="0" smtClean="0"/>
                  <a:t> </a:t>
                </a:r>
                <a:endParaRPr lang="ko-KR" altLang="en-US" dirty="0"/>
              </a:p>
            </p:txBody>
          </p:sp>
        </p:grpSp>
        <p:grpSp>
          <p:nvGrpSpPr>
            <p:cNvPr id="16" name="그룹 15"/>
            <p:cNvGrpSpPr/>
            <p:nvPr/>
          </p:nvGrpSpPr>
          <p:grpSpPr>
            <a:xfrm>
              <a:off x="4741711" y="2140471"/>
              <a:ext cx="2870800" cy="2198264"/>
              <a:chOff x="4491595" y="1903453"/>
              <a:chExt cx="3152194" cy="2672301"/>
            </a:xfrm>
          </p:grpSpPr>
          <p:pic>
            <p:nvPicPr>
              <p:cNvPr id="7" name="그림 6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7444" b="17055"/>
              <a:stretch/>
            </p:blipFill>
            <p:spPr>
              <a:xfrm>
                <a:off x="4491595" y="1903453"/>
                <a:ext cx="3152194" cy="2237361"/>
              </a:xfrm>
              <a:prstGeom prst="rect">
                <a:avLst/>
              </a:prstGeom>
            </p:spPr>
          </p:pic>
          <p:sp>
            <p:nvSpPr>
              <p:cNvPr id="12" name="TextBox 11"/>
              <p:cNvSpPr txBox="1"/>
              <p:nvPr/>
            </p:nvSpPr>
            <p:spPr>
              <a:xfrm>
                <a:off x="4585870" y="4206422"/>
                <a:ext cx="296364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 err="1" smtClean="0"/>
                  <a:t>Masked_content</a:t>
                </a:r>
                <a:r>
                  <a:rPr lang="en-US" altLang="ko-KR" dirty="0" smtClean="0"/>
                  <a:t> </a:t>
                </a:r>
                <a:endParaRPr lang="ko-KR" altLang="en-US" dirty="0"/>
              </a:p>
            </p:txBody>
          </p:sp>
        </p:grpSp>
        <p:grpSp>
          <p:nvGrpSpPr>
            <p:cNvPr id="15" name="그룹 14"/>
            <p:cNvGrpSpPr/>
            <p:nvPr/>
          </p:nvGrpSpPr>
          <p:grpSpPr>
            <a:xfrm>
              <a:off x="8739092" y="2232164"/>
              <a:ext cx="2949072" cy="2198264"/>
              <a:chOff x="8342057" y="1903453"/>
              <a:chExt cx="3315744" cy="2672301"/>
            </a:xfrm>
          </p:grpSpPr>
          <p:pic>
            <p:nvPicPr>
              <p:cNvPr id="9" name="그림 8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6321" b="16203"/>
              <a:stretch/>
            </p:blipFill>
            <p:spPr>
              <a:xfrm>
                <a:off x="8418134" y="1903453"/>
                <a:ext cx="3163590" cy="2237360"/>
              </a:xfrm>
              <a:prstGeom prst="rect">
                <a:avLst/>
              </a:prstGeom>
            </p:spPr>
          </p:pic>
          <p:sp>
            <p:nvSpPr>
              <p:cNvPr id="13" name="TextBox 12"/>
              <p:cNvSpPr txBox="1"/>
              <p:nvPr/>
            </p:nvSpPr>
            <p:spPr>
              <a:xfrm>
                <a:off x="8342057" y="4206422"/>
                <a:ext cx="331574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 err="1" smtClean="0"/>
                  <a:t>Final_combined_image</a:t>
                </a:r>
                <a:r>
                  <a:rPr lang="en-US" altLang="ko-KR" dirty="0" smtClean="0"/>
                  <a:t> </a:t>
                </a:r>
                <a:endParaRPr lang="ko-KR" altLang="en-US" dirty="0"/>
              </a:p>
            </p:txBody>
          </p:sp>
        </p:grpSp>
        <p:sp>
          <p:nvSpPr>
            <p:cNvPr id="19" name="오른쪽 화살표 18"/>
            <p:cNvSpPr/>
            <p:nvPr/>
          </p:nvSpPr>
          <p:spPr>
            <a:xfrm>
              <a:off x="3827892" y="3645650"/>
              <a:ext cx="671804" cy="54117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오른쪽 화살표 19"/>
            <p:cNvSpPr/>
            <p:nvPr/>
          </p:nvSpPr>
          <p:spPr>
            <a:xfrm>
              <a:off x="7844258" y="3645650"/>
              <a:ext cx="671804" cy="54117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941487" y="5041787"/>
              <a:ext cx="23747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smtClean="0"/>
                <a:t>Segmentation </a:t>
              </a:r>
              <a:r>
                <a:rPr lang="ko-KR" altLang="en-US" dirty="0" smtClean="0"/>
                <a:t>결과</a:t>
              </a:r>
              <a:endParaRPr lang="ko-KR" altLang="en-US" sz="2400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4805726" y="4894226"/>
              <a:ext cx="274276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smtClean="0"/>
                <a:t>원하는 클래스를 제외한 나머지 부분을 </a:t>
              </a:r>
              <a:r>
                <a:rPr lang="ko-KR" altLang="en-US" dirty="0" err="1" smtClean="0"/>
                <a:t>마스킹</a:t>
              </a:r>
              <a:endParaRPr lang="ko-KR" altLang="en-US" sz="2400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8768469" y="4877263"/>
              <a:ext cx="294907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err="1" smtClean="0"/>
                <a:t>마스킹</a:t>
              </a:r>
              <a:r>
                <a:rPr lang="ko-KR" altLang="en-US" dirty="0" smtClean="0"/>
                <a:t> 된 부분만 제외하고 </a:t>
              </a:r>
              <a:r>
                <a:rPr lang="en-US" altLang="ko-KR" dirty="0" smtClean="0"/>
                <a:t>style transfer </a:t>
              </a:r>
              <a:r>
                <a:rPr lang="ko-KR" altLang="en-US" dirty="0" smtClean="0"/>
                <a:t>적용</a:t>
              </a:r>
              <a:endParaRPr lang="ko-KR" alt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308053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그룹 21"/>
          <p:cNvGrpSpPr/>
          <p:nvPr/>
        </p:nvGrpSpPr>
        <p:grpSpPr>
          <a:xfrm>
            <a:off x="2761860" y="279918"/>
            <a:ext cx="8726295" cy="6231498"/>
            <a:chOff x="848828" y="-372330"/>
            <a:chExt cx="10303426" cy="7359608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1152" y="2143617"/>
              <a:ext cx="3077998" cy="2269763"/>
            </a:xfrm>
            <a:prstGeom prst="rect">
              <a:avLst/>
            </a:prstGeom>
          </p:spPr>
        </p:pic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74" t="16778" r="-257" b="17393"/>
            <a:stretch/>
          </p:blipFill>
          <p:spPr>
            <a:xfrm>
              <a:off x="4478819" y="2168651"/>
              <a:ext cx="3041740" cy="2243378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187" b="16806"/>
            <a:stretch/>
          </p:blipFill>
          <p:spPr>
            <a:xfrm>
              <a:off x="8050228" y="2143617"/>
              <a:ext cx="3102026" cy="2268413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603" t="19864" r="6013" b="23253"/>
            <a:stretch/>
          </p:blipFill>
          <p:spPr>
            <a:xfrm>
              <a:off x="4470447" y="4743900"/>
              <a:ext cx="3050112" cy="2243378"/>
            </a:xfrm>
            <a:prstGeom prst="rect">
              <a:avLst/>
            </a:prstGeom>
            <a:ln w="22225">
              <a:solidFill>
                <a:schemeClr val="tx1"/>
              </a:solidFill>
            </a:ln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828" y="4743900"/>
              <a:ext cx="3091950" cy="2243378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716" b="16511"/>
            <a:stretch/>
          </p:blipFill>
          <p:spPr>
            <a:xfrm>
              <a:off x="8050228" y="4743900"/>
              <a:ext cx="3102026" cy="2243378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1152" y="-372330"/>
              <a:ext cx="3096459" cy="2268412"/>
            </a:xfrm>
            <a:prstGeom prst="rect">
              <a:avLst/>
            </a:prstGeom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444" b="17055"/>
            <a:stretch/>
          </p:blipFill>
          <p:spPr>
            <a:xfrm>
              <a:off x="4470447" y="-331772"/>
              <a:ext cx="3050112" cy="2252887"/>
            </a:xfrm>
            <a:prstGeom prst="rect">
              <a:avLst/>
            </a:prstGeom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321" b="16203"/>
            <a:stretch/>
          </p:blipFill>
          <p:spPr>
            <a:xfrm>
              <a:off x="7994091" y="-316245"/>
              <a:ext cx="3158163" cy="2237360"/>
            </a:xfrm>
            <a:prstGeom prst="rect">
              <a:avLst/>
            </a:prstGeom>
          </p:spPr>
        </p:pic>
      </p:grpSp>
      <p:sp>
        <p:nvSpPr>
          <p:cNvPr id="23" name="TextBox 22"/>
          <p:cNvSpPr txBox="1"/>
          <p:nvPr/>
        </p:nvSpPr>
        <p:spPr>
          <a:xfrm>
            <a:off x="586599" y="1019899"/>
            <a:ext cx="1531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chemeClr val="accent1"/>
                </a:solidFill>
              </a:rPr>
              <a:t>Class</a:t>
            </a:r>
          </a:p>
          <a:p>
            <a:pPr algn="ctr"/>
            <a:r>
              <a:rPr lang="en-US" altLang="ko-KR" dirty="0" smtClean="0"/>
              <a:t>background</a:t>
            </a:r>
            <a:endParaRPr lang="ko-KR" alt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498632" y="5238498"/>
            <a:ext cx="1531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accent1"/>
                </a:solidFill>
              </a:rPr>
              <a:t>Class</a:t>
            </a:r>
          </a:p>
          <a:p>
            <a:pPr algn="ctr"/>
            <a:r>
              <a:rPr lang="en-US" altLang="ko-KR" dirty="0" smtClean="0"/>
              <a:t>person</a:t>
            </a:r>
            <a:endParaRPr lang="ko-KR" alt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498632" y="3047396"/>
            <a:ext cx="1531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accent1"/>
                </a:solidFill>
              </a:rPr>
              <a:t>Class</a:t>
            </a:r>
          </a:p>
          <a:p>
            <a:pPr algn="ctr"/>
            <a:r>
              <a:rPr lang="en-US" altLang="ko-KR" dirty="0" smtClean="0"/>
              <a:t>horse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99571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940547" y="4345585"/>
            <a:ext cx="26231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chemeClr val="accent1"/>
                </a:solidFill>
              </a:rPr>
              <a:t>Class</a:t>
            </a:r>
          </a:p>
          <a:p>
            <a:pPr algn="ctr"/>
            <a:r>
              <a:rPr lang="en-US" altLang="ko-KR" dirty="0"/>
              <a:t>b</a:t>
            </a:r>
            <a:r>
              <a:rPr lang="en-US" altLang="ko-KR" dirty="0" smtClean="0"/>
              <a:t>ackground, person</a:t>
            </a:r>
            <a:endParaRPr lang="ko-KR" alt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4785989" y="4358015"/>
            <a:ext cx="26231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accent1"/>
                </a:solidFill>
              </a:rPr>
              <a:t>Class</a:t>
            </a:r>
          </a:p>
          <a:p>
            <a:pPr algn="ctr"/>
            <a:r>
              <a:rPr lang="en-US" altLang="ko-KR" dirty="0"/>
              <a:t>b</a:t>
            </a:r>
            <a:r>
              <a:rPr lang="en-US" altLang="ko-KR" dirty="0" smtClean="0"/>
              <a:t>ackground, horse</a:t>
            </a:r>
            <a:endParaRPr lang="ko-KR" alt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9115396" y="4342450"/>
            <a:ext cx="18020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accent1"/>
                </a:solidFill>
              </a:rPr>
              <a:t>Class</a:t>
            </a:r>
          </a:p>
          <a:p>
            <a:pPr algn="ctr"/>
            <a:r>
              <a:rPr lang="en-US" altLang="ko-KR" dirty="0" smtClean="0"/>
              <a:t>Person, horse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96" b="16996"/>
          <a:stretch/>
        </p:blipFill>
        <p:spPr>
          <a:xfrm>
            <a:off x="4273426" y="1796964"/>
            <a:ext cx="3648263" cy="240813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05" b="16805"/>
          <a:stretch/>
        </p:blipFill>
        <p:spPr>
          <a:xfrm>
            <a:off x="418651" y="1796964"/>
            <a:ext cx="3602844" cy="239194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93" b="17008"/>
          <a:stretch/>
        </p:blipFill>
        <p:spPr>
          <a:xfrm>
            <a:off x="8173621" y="1796964"/>
            <a:ext cx="3685588" cy="2439823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3563681" y="628028"/>
            <a:ext cx="50677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 smtClean="0">
                <a:solidFill>
                  <a:schemeClr val="accent1"/>
                </a:solidFill>
              </a:rPr>
              <a:t>Multi Class</a:t>
            </a:r>
            <a:r>
              <a:rPr lang="ko-KR" altLang="en-US" sz="2800" dirty="0"/>
              <a:t> </a:t>
            </a:r>
            <a:r>
              <a:rPr lang="ko-KR" altLang="en-US" sz="2800" dirty="0" smtClean="0"/>
              <a:t>결과물</a:t>
            </a:r>
            <a:endParaRPr lang="en-US" altLang="ko-KR" sz="2800" dirty="0" smtClean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5959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1916083" y="1542358"/>
            <a:ext cx="8337666" cy="10640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Segmentation </a:t>
            </a:r>
            <a:r>
              <a:rPr lang="ko-KR" altLang="en-US" dirty="0" err="1" smtClean="0"/>
              <a:t>연산량은</a:t>
            </a:r>
            <a:r>
              <a:rPr lang="ko-KR" altLang="en-US" dirty="0" smtClean="0"/>
              <a:t> 적지만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용량이 큰 이미지일 수록 </a:t>
            </a:r>
            <a:r>
              <a:rPr lang="en-US" altLang="ko-KR" dirty="0" smtClean="0"/>
              <a:t>Style transfer </a:t>
            </a:r>
            <a:r>
              <a:rPr lang="ko-KR" altLang="en-US" dirty="0" err="1" smtClean="0"/>
              <a:t>연산량</a:t>
            </a:r>
            <a:r>
              <a:rPr lang="ko-KR" altLang="en-US" dirty="0" smtClean="0"/>
              <a:t> 대폭 증가</a:t>
            </a:r>
            <a:r>
              <a:rPr lang="en-US" altLang="ko-KR" dirty="0" smtClean="0"/>
              <a:t>  </a:t>
            </a:r>
            <a:endParaRPr lang="ko-KR" altLang="en-US" dirty="0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1916083" y="3328209"/>
            <a:ext cx="8337666" cy="10640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대략 </a:t>
            </a:r>
            <a:r>
              <a:rPr lang="en-US" altLang="ko-KR" dirty="0" smtClean="0"/>
              <a:t>Style transfer</a:t>
            </a:r>
            <a:r>
              <a:rPr lang="ko-KR" altLang="en-US" dirty="0" smtClean="0"/>
              <a:t>이미지 용량의 </a:t>
            </a:r>
            <a:r>
              <a:rPr lang="en-US" altLang="ko-KR" dirty="0" smtClean="0"/>
              <a:t>(</a:t>
            </a:r>
            <a:r>
              <a:rPr lang="ko-KR" altLang="en-US" dirty="0" smtClean="0"/>
              <a:t>배수</a:t>
            </a:r>
            <a:r>
              <a:rPr lang="en-US" altLang="ko-KR" dirty="0" smtClean="0"/>
              <a:t>)^2 </a:t>
            </a:r>
            <a:r>
              <a:rPr lang="ko-KR" altLang="en-US" dirty="0" smtClean="0"/>
              <a:t>만큼 </a:t>
            </a:r>
            <a:r>
              <a:rPr lang="ko-KR" altLang="en-US" dirty="0" err="1" smtClean="0"/>
              <a:t>연산량</a:t>
            </a:r>
            <a:r>
              <a:rPr lang="ko-KR" altLang="en-US" dirty="0" smtClean="0"/>
              <a:t> 증가</a:t>
            </a:r>
            <a:endParaRPr lang="ko-KR" altLang="en-US" dirty="0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1916083" y="5114060"/>
            <a:ext cx="8337666" cy="10640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image</a:t>
            </a:r>
            <a:r>
              <a:rPr lang="ko-KR" altLang="en-US" dirty="0" smtClean="0"/>
              <a:t> </a:t>
            </a:r>
            <a:r>
              <a:rPr lang="en-US" altLang="ko-KR" dirty="0" smtClean="0"/>
              <a:t>size </a:t>
            </a:r>
            <a:r>
              <a:rPr lang="ko-KR" altLang="en-US" dirty="0" smtClean="0"/>
              <a:t>적절한 사이즈로 조정하게 설정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3" name="아래쪽 화살표 2"/>
          <p:cNvSpPr/>
          <p:nvPr/>
        </p:nvSpPr>
        <p:spPr>
          <a:xfrm>
            <a:off x="5710843" y="2701983"/>
            <a:ext cx="748146" cy="53063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아래쪽 화살표 15"/>
          <p:cNvSpPr/>
          <p:nvPr/>
        </p:nvSpPr>
        <p:spPr>
          <a:xfrm>
            <a:off x="5710843" y="4487834"/>
            <a:ext cx="748146" cy="53063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3195030" y="820536"/>
            <a:ext cx="57607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/>
              <a:t>Problem1 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017696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래픽 21">
            <a:extLst>
              <a:ext uri="{FF2B5EF4-FFF2-40B4-BE49-F238E27FC236}">
                <a16:creationId xmlns:a16="http://schemas.microsoft.com/office/drawing/2014/main" id="{DA74FF4B-66B3-60E4-0B66-EA52522245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8" name="그래픽 37">
            <a:extLst>
              <a:ext uri="{FF2B5EF4-FFF2-40B4-BE49-F238E27FC236}">
                <a16:creationId xmlns:a16="http://schemas.microsoft.com/office/drawing/2014/main" id="{02FBEB9F-9FB4-5657-130A-CD2351467C3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-1" r="27522" b="23907"/>
          <a:stretch/>
        </p:blipFill>
        <p:spPr>
          <a:xfrm flipV="1">
            <a:off x="7546066" y="-1"/>
            <a:ext cx="4645934" cy="3296669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27DEE60A-06FB-8528-5148-E5576BB19A0F}"/>
              </a:ext>
            </a:extLst>
          </p:cNvPr>
          <p:cNvGrpSpPr/>
          <p:nvPr/>
        </p:nvGrpSpPr>
        <p:grpSpPr>
          <a:xfrm>
            <a:off x="870882" y="519237"/>
            <a:ext cx="2256700" cy="1269295"/>
            <a:chOff x="870882" y="519237"/>
            <a:chExt cx="2256700" cy="1269295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4733C01-501E-BDB3-3FB4-8A1A6AFBB517}"/>
                </a:ext>
              </a:extLst>
            </p:cNvPr>
            <p:cNvSpPr txBox="1"/>
            <p:nvPr/>
          </p:nvSpPr>
          <p:spPr>
            <a:xfrm>
              <a:off x="875370" y="957535"/>
              <a:ext cx="2252212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48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목 차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3B4124F-4D0D-30C0-E721-EE580D127CC8}"/>
                </a:ext>
              </a:extLst>
            </p:cNvPr>
            <p:cNvSpPr txBox="1"/>
            <p:nvPr/>
          </p:nvSpPr>
          <p:spPr>
            <a:xfrm>
              <a:off x="870882" y="519237"/>
              <a:ext cx="225221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8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K-Digital Training</a:t>
              </a:r>
              <a:endParaRPr lang="ko-KR" altLang="en-US" sz="18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81AEA493-6EE8-E6E0-22D0-D4B64342FD6D}"/>
              </a:ext>
            </a:extLst>
          </p:cNvPr>
          <p:cNvGrpSpPr/>
          <p:nvPr/>
        </p:nvGrpSpPr>
        <p:grpSpPr>
          <a:xfrm>
            <a:off x="6242108" y="2343954"/>
            <a:ext cx="4444752" cy="584775"/>
            <a:chOff x="6242109" y="2376079"/>
            <a:chExt cx="4444752" cy="584775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BC3CE16-3D78-432D-45D4-887A58C787A8}"/>
                </a:ext>
              </a:extLst>
            </p:cNvPr>
            <p:cNvSpPr txBox="1"/>
            <p:nvPr/>
          </p:nvSpPr>
          <p:spPr>
            <a:xfrm>
              <a:off x="7013793" y="2514579"/>
              <a:ext cx="3673068" cy="307777"/>
            </a:xfrm>
            <a:prstGeom prst="rect">
              <a:avLst/>
            </a:prstGeom>
            <a:noFill/>
          </p:spPr>
          <p:txBody>
            <a:bodyPr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20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개요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684A24D-EA77-472C-D9A2-BB6B189736F2}"/>
                </a:ext>
              </a:extLst>
            </p:cNvPr>
            <p:cNvSpPr txBox="1"/>
            <p:nvPr/>
          </p:nvSpPr>
          <p:spPr>
            <a:xfrm>
              <a:off x="6242109" y="2376079"/>
              <a:ext cx="825999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3200" b="1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01</a:t>
              </a:r>
              <a:endParaRPr lang="ko-KR" altLang="en-US" sz="3200" dirty="0">
                <a:solidFill>
                  <a:srgbClr val="3378C8">
                    <a:alpha val="50000"/>
                  </a:srgbClr>
                </a:solidFill>
                <a:latin typeface="세방고딕 Bold" panose="00000800000000000000" pitchFamily="2" charset="-127"/>
                <a:ea typeface="세방고딕 Bold" panose="00000800000000000000" pitchFamily="2" charset="-127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D20302EC-FD5F-4618-CE2E-659079D82F39}"/>
              </a:ext>
            </a:extLst>
          </p:cNvPr>
          <p:cNvGrpSpPr/>
          <p:nvPr/>
        </p:nvGrpSpPr>
        <p:grpSpPr>
          <a:xfrm>
            <a:off x="6242109" y="3175385"/>
            <a:ext cx="3976700" cy="584775"/>
            <a:chOff x="6242109" y="3175385"/>
            <a:chExt cx="3976700" cy="584775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CDD6500-F434-1C7D-0147-703718F294D9}"/>
                </a:ext>
              </a:extLst>
            </p:cNvPr>
            <p:cNvSpPr txBox="1"/>
            <p:nvPr/>
          </p:nvSpPr>
          <p:spPr>
            <a:xfrm>
              <a:off x="7013793" y="3315668"/>
              <a:ext cx="3205016" cy="30777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20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팀 구성 및 역할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BCA31C1-3A00-5B22-AD1D-9939B1DD6C44}"/>
                </a:ext>
              </a:extLst>
            </p:cNvPr>
            <p:cNvSpPr txBox="1"/>
            <p:nvPr/>
          </p:nvSpPr>
          <p:spPr>
            <a:xfrm>
              <a:off x="6242109" y="3175385"/>
              <a:ext cx="764479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32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02</a:t>
              </a:r>
              <a:endParaRPr lang="ko-KR" altLang="en-US" sz="3200" dirty="0">
                <a:solidFill>
                  <a:srgbClr val="3378C8">
                    <a:alpha val="50000"/>
                  </a:srgbClr>
                </a:solidFill>
                <a:latin typeface="세방고딕 Bold" panose="00000800000000000000" pitchFamily="2" charset="-127"/>
                <a:ea typeface="세방고딕 Bold" panose="00000800000000000000" pitchFamily="2" charset="-127"/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D21147F6-73ED-B15D-3DFE-4ADAFF33C696}"/>
              </a:ext>
            </a:extLst>
          </p:cNvPr>
          <p:cNvGrpSpPr/>
          <p:nvPr/>
        </p:nvGrpSpPr>
        <p:grpSpPr>
          <a:xfrm>
            <a:off x="6242109" y="3974691"/>
            <a:ext cx="4185695" cy="584775"/>
            <a:chOff x="6242109" y="3974691"/>
            <a:chExt cx="4185695" cy="584775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E44B231-400D-B96D-4FEA-0393C6C1101A}"/>
                </a:ext>
              </a:extLst>
            </p:cNvPr>
            <p:cNvSpPr txBox="1"/>
            <p:nvPr/>
          </p:nvSpPr>
          <p:spPr>
            <a:xfrm>
              <a:off x="7013793" y="4116757"/>
              <a:ext cx="3414011" cy="30777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20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수행 절차 및 방법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A44BBDE-9A03-753D-BEBD-076DCAC77B43}"/>
                </a:ext>
              </a:extLst>
            </p:cNvPr>
            <p:cNvSpPr txBox="1"/>
            <p:nvPr/>
          </p:nvSpPr>
          <p:spPr>
            <a:xfrm>
              <a:off x="6242109" y="3974691"/>
              <a:ext cx="764479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32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03</a:t>
              </a:r>
              <a:endParaRPr lang="ko-KR" altLang="en-US" sz="3200" dirty="0">
                <a:solidFill>
                  <a:srgbClr val="3378C8">
                    <a:alpha val="50000"/>
                  </a:srgbClr>
                </a:solidFill>
                <a:latin typeface="세방고딕 Bold" panose="00000800000000000000" pitchFamily="2" charset="-127"/>
                <a:ea typeface="세방고딕 Bold" panose="00000800000000000000" pitchFamily="2" charset="-127"/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4936AF52-1B94-6FAA-0B07-46390BD1D250}"/>
              </a:ext>
            </a:extLst>
          </p:cNvPr>
          <p:cNvGrpSpPr/>
          <p:nvPr/>
        </p:nvGrpSpPr>
        <p:grpSpPr>
          <a:xfrm>
            <a:off x="6242109" y="4773997"/>
            <a:ext cx="3256573" cy="584775"/>
            <a:chOff x="6242109" y="4773997"/>
            <a:chExt cx="3256573" cy="58477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7011022-0A21-498C-52F2-7DEE3D0CBE42}"/>
                </a:ext>
              </a:extLst>
            </p:cNvPr>
            <p:cNvSpPr txBox="1"/>
            <p:nvPr/>
          </p:nvSpPr>
          <p:spPr>
            <a:xfrm>
              <a:off x="7013793" y="4917846"/>
              <a:ext cx="2484889" cy="30777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20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수행 경과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1B5840F-C867-1449-73D3-066733F5C22F}"/>
                </a:ext>
              </a:extLst>
            </p:cNvPr>
            <p:cNvSpPr txBox="1"/>
            <p:nvPr/>
          </p:nvSpPr>
          <p:spPr>
            <a:xfrm>
              <a:off x="6242109" y="4773997"/>
              <a:ext cx="764479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32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04</a:t>
              </a:r>
              <a:endParaRPr lang="ko-KR" altLang="en-US" sz="3200" dirty="0">
                <a:solidFill>
                  <a:srgbClr val="3378C8">
                    <a:alpha val="50000"/>
                  </a:srgbClr>
                </a:solidFill>
                <a:latin typeface="세방고딕 Bold" panose="00000800000000000000" pitchFamily="2" charset="-127"/>
                <a:ea typeface="세방고딕 Bold" panose="00000800000000000000" pitchFamily="2" charset="-127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EFC425D4-6E83-E94D-6C6B-194A0473AC84}"/>
              </a:ext>
            </a:extLst>
          </p:cNvPr>
          <p:cNvGrpSpPr/>
          <p:nvPr/>
        </p:nvGrpSpPr>
        <p:grpSpPr>
          <a:xfrm>
            <a:off x="6242109" y="5573304"/>
            <a:ext cx="3976700" cy="584775"/>
            <a:chOff x="6242109" y="5573304"/>
            <a:chExt cx="3976700" cy="584775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CFF09DF-8F34-A520-554E-5E8D5B8B64FC}"/>
                </a:ext>
              </a:extLst>
            </p:cNvPr>
            <p:cNvSpPr txBox="1"/>
            <p:nvPr/>
          </p:nvSpPr>
          <p:spPr>
            <a:xfrm>
              <a:off x="7013793" y="5718935"/>
              <a:ext cx="3205016" cy="307777"/>
            </a:xfrm>
            <a:prstGeom prst="rect">
              <a:avLst/>
            </a:prstGeom>
            <a:noFill/>
          </p:spPr>
          <p:txBody>
            <a:bodyPr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20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자체 평가 의견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F31F813-66E5-6D7E-A2E8-9D595F7C4B3C}"/>
                </a:ext>
              </a:extLst>
            </p:cNvPr>
            <p:cNvSpPr txBox="1"/>
            <p:nvPr/>
          </p:nvSpPr>
          <p:spPr>
            <a:xfrm>
              <a:off x="6242109" y="5573304"/>
              <a:ext cx="764479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32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05</a:t>
              </a:r>
              <a:endParaRPr lang="ko-KR" altLang="en-US" sz="3200" dirty="0">
                <a:solidFill>
                  <a:srgbClr val="3378C8">
                    <a:alpha val="50000"/>
                  </a:srgbClr>
                </a:solidFill>
                <a:latin typeface="세방고딕 Bold" panose="00000800000000000000" pitchFamily="2" charset="-127"/>
                <a:ea typeface="세방고딕 Bold" panose="00000800000000000000" pitchFamily="2" charset="-127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4B796DA2-A294-786D-A804-14A5CA4298D2}"/>
              </a:ext>
            </a:extLst>
          </p:cNvPr>
          <p:cNvSpPr txBox="1"/>
          <p:nvPr/>
        </p:nvSpPr>
        <p:spPr>
          <a:xfrm>
            <a:off x="0" y="674370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pic>
        <p:nvPicPr>
          <p:cNvPr id="42" name="그래픽 41">
            <a:extLst>
              <a:ext uri="{FF2B5EF4-FFF2-40B4-BE49-F238E27FC236}">
                <a16:creationId xmlns:a16="http://schemas.microsoft.com/office/drawing/2014/main" id="{5807ED90-BD54-871A-198F-7B8B0FF7B0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-1042684" y="4289182"/>
            <a:ext cx="142875" cy="142875"/>
          </a:xfrm>
          <a:prstGeom prst="rect">
            <a:avLst/>
          </a:prstGeom>
        </p:spPr>
      </p:pic>
      <p:pic>
        <p:nvPicPr>
          <p:cNvPr id="50" name="그래픽 49">
            <a:extLst>
              <a:ext uri="{FF2B5EF4-FFF2-40B4-BE49-F238E27FC236}">
                <a16:creationId xmlns:a16="http://schemas.microsoft.com/office/drawing/2014/main" id="{30C31F35-2805-AE48-BDF2-EA025493CB2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11073038" y="1555170"/>
            <a:ext cx="233362" cy="233362"/>
          </a:xfrm>
          <a:prstGeom prst="rect">
            <a:avLst/>
          </a:prstGeom>
        </p:spPr>
      </p:pic>
      <p:pic>
        <p:nvPicPr>
          <p:cNvPr id="52" name="그래픽 51">
            <a:extLst>
              <a:ext uri="{FF2B5EF4-FFF2-40B4-BE49-F238E27FC236}">
                <a16:creationId xmlns:a16="http://schemas.microsoft.com/office/drawing/2014/main" id="{CE4DB9DB-68C0-99C7-C871-369EF59049A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 rot="2700000">
            <a:off x="11933337" y="302760"/>
            <a:ext cx="343679" cy="343679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EBF7D4C4-C114-692A-CA6C-BFE8DEAD4DDC}"/>
              </a:ext>
            </a:extLst>
          </p:cNvPr>
          <p:cNvGrpSpPr/>
          <p:nvPr/>
        </p:nvGrpSpPr>
        <p:grpSpPr>
          <a:xfrm>
            <a:off x="296588" y="1043222"/>
            <a:ext cx="6161017" cy="4371570"/>
            <a:chOff x="296588" y="1043222"/>
            <a:chExt cx="6161017" cy="4371570"/>
          </a:xfrm>
        </p:grpSpPr>
        <p:pic>
          <p:nvPicPr>
            <p:cNvPr id="25" name="그래픽 24">
              <a:extLst>
                <a:ext uri="{FF2B5EF4-FFF2-40B4-BE49-F238E27FC236}">
                  <a16:creationId xmlns:a16="http://schemas.microsoft.com/office/drawing/2014/main" id="{2B60E93F-B972-BFFC-0CF7-C8C6035FC20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xmlns="" r:embed="rId13"/>
                </a:ext>
              </a:extLst>
            </a:blip>
            <a:stretch>
              <a:fillRect/>
            </a:stretch>
          </p:blipFill>
          <p:spPr>
            <a:xfrm>
              <a:off x="346394" y="1043222"/>
              <a:ext cx="6111211" cy="3433995"/>
            </a:xfrm>
            <a:prstGeom prst="rect">
              <a:avLst/>
            </a:prstGeom>
          </p:spPr>
        </p:pic>
        <p:pic>
          <p:nvPicPr>
            <p:cNvPr id="40" name="그래픽 39">
              <a:extLst>
                <a:ext uri="{FF2B5EF4-FFF2-40B4-BE49-F238E27FC236}">
                  <a16:creationId xmlns:a16="http://schemas.microsoft.com/office/drawing/2014/main" id="{E5BD5758-E313-FA1D-F891-ED6E4998AE9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xmlns="" r:embed="rId15"/>
                </a:ext>
              </a:extLst>
            </a:blip>
            <a:stretch>
              <a:fillRect/>
            </a:stretch>
          </p:blipFill>
          <p:spPr>
            <a:xfrm>
              <a:off x="3709557" y="5176667"/>
              <a:ext cx="238125" cy="238125"/>
            </a:xfrm>
            <a:prstGeom prst="rect">
              <a:avLst/>
            </a:prstGeom>
          </p:spPr>
        </p:pic>
        <p:pic>
          <p:nvPicPr>
            <p:cNvPr id="46" name="그래픽 45">
              <a:extLst>
                <a:ext uri="{FF2B5EF4-FFF2-40B4-BE49-F238E27FC236}">
                  <a16:creationId xmlns:a16="http://schemas.microsoft.com/office/drawing/2014/main" id="{67B47286-5E9D-782A-E602-D5E6C06D59CC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xmlns="" r:embed="rId17"/>
                </a:ext>
              </a:extLst>
            </a:blip>
            <a:stretch>
              <a:fillRect/>
            </a:stretch>
          </p:blipFill>
          <p:spPr>
            <a:xfrm>
              <a:off x="4538270" y="4298532"/>
              <a:ext cx="106965" cy="106965"/>
            </a:xfrm>
            <a:prstGeom prst="rect">
              <a:avLst/>
            </a:prstGeom>
          </p:spPr>
        </p:pic>
        <p:pic>
          <p:nvPicPr>
            <p:cNvPr id="48" name="그래픽 47">
              <a:extLst>
                <a:ext uri="{FF2B5EF4-FFF2-40B4-BE49-F238E27FC236}">
                  <a16:creationId xmlns:a16="http://schemas.microsoft.com/office/drawing/2014/main" id="{E638B003-6F0A-E445-44EF-5D295FB0AA1B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xmlns="" r:embed="rId19"/>
                </a:ext>
              </a:extLst>
            </a:blip>
            <a:stretch>
              <a:fillRect/>
            </a:stretch>
          </p:blipFill>
          <p:spPr>
            <a:xfrm>
              <a:off x="1203634" y="2752292"/>
              <a:ext cx="320555" cy="320555"/>
            </a:xfrm>
            <a:prstGeom prst="rect">
              <a:avLst/>
            </a:prstGeom>
          </p:spPr>
        </p:pic>
        <p:pic>
          <p:nvPicPr>
            <p:cNvPr id="54" name="그래픽 53">
              <a:extLst>
                <a:ext uri="{FF2B5EF4-FFF2-40B4-BE49-F238E27FC236}">
                  <a16:creationId xmlns:a16="http://schemas.microsoft.com/office/drawing/2014/main" id="{FB713AF8-DDAC-1DA9-8897-D1948DF33C16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xmlns="" r:embed="rId21"/>
                </a:ext>
              </a:extLst>
            </a:blip>
            <a:stretch>
              <a:fillRect/>
            </a:stretch>
          </p:blipFill>
          <p:spPr>
            <a:xfrm>
              <a:off x="296588" y="1824462"/>
              <a:ext cx="320555" cy="3043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93930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672464" y="361824"/>
            <a:ext cx="57607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/>
              <a:t>Problem 1 (</a:t>
            </a:r>
            <a:r>
              <a:rPr lang="ko-KR" altLang="en-US" sz="2400" dirty="0" smtClean="0"/>
              <a:t>해결 방안</a:t>
            </a:r>
            <a:r>
              <a:rPr lang="en-US" altLang="ko-KR" sz="2400" dirty="0" smtClean="0"/>
              <a:t>) </a:t>
            </a:r>
            <a:endParaRPr lang="ko-KR" altLang="en-US" sz="2400" dirty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438150" y="1041012"/>
            <a:ext cx="11239500" cy="4524315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def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56A8F5"/>
                </a:solidFill>
                <a:effectLst/>
                <a:latin typeface="Arial Unicode MS"/>
                <a:ea typeface="JetBrains Mono"/>
              </a:rPr>
              <a:t>resize_with_aspect_ratio_preserve_ids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image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target_size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custom_size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):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7A7E8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7A7E8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7A7E8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width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height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image.size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/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target_width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target_height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target_size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/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7A7E8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7A7E8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7A7E8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ratio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min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target_width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/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width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target_height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/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height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new_width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int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width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*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ratio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new_height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int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height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*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ratio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/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  <a:t>#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7A7E8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최근접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7A7E8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이웃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7A7E8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보간법을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7A7E8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사용하여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7A7E8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리사이즈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7A7E8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7A7E8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7A7E8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resized_image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image.resize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((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new_width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new_height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),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Image.NEAREST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/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  <a:t># 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7A7E8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패딩 추가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  <a:t> (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7A7E8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가운데 정렬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delta_width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target_width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-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new_width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/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delta_height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target_height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-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new_height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/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padding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= (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delta_width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// 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2AACB8"/>
                </a:solidFill>
                <a:effectLst/>
                <a:latin typeface="Arial Unicode MS"/>
                <a:ea typeface="JetBrains Mono"/>
              </a:rPr>
              <a:t>2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delta_height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// 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2AACB8"/>
                </a:solidFill>
                <a:effectLst/>
                <a:latin typeface="Arial Unicode MS"/>
                <a:ea typeface="JetBrains Mono"/>
              </a:rPr>
              <a:t>2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delta_width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-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delta_width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// 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2AACB8"/>
                </a:solidFill>
                <a:effectLst/>
                <a:latin typeface="Arial Unicode MS"/>
                <a:ea typeface="JetBrains Mono"/>
              </a:rPr>
              <a:t>2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delta_height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-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delta_height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// 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2AACB8"/>
                </a:solidFill>
                <a:effectLst/>
                <a:latin typeface="Arial Unicode MS"/>
                <a:ea typeface="JetBrains Mono"/>
              </a:rPr>
              <a:t>2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/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  <a:t># 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7A7E8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검은색 배경으로 새 이미지를 생성</a:t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7A7E8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7A7E8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padded_image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Image.new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P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target_size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2AACB8"/>
                </a:solidFill>
                <a:effectLst/>
                <a:latin typeface="Arial Unicode MS"/>
                <a:ea typeface="JetBrains Mono"/>
              </a:rPr>
              <a:t>0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  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  <a:t># "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  <a:t>P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  <a:t>" 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7A7E8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모드는 팔레트를 사용하는 모드</a:t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7A7E8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7A7E8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padded_image.paste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resized_image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, (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padding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2AACB8"/>
                </a:solidFill>
                <a:effectLst/>
                <a:latin typeface="Arial Unicode MS"/>
                <a:ea typeface="JetBrains Mono"/>
              </a:rPr>
              <a:t>0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],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padding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2AACB8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]))</a:t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/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  <a:t># 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7A7E8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원래 팔레트 적용</a:t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7A7E8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7A7E8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padded_image.putpalette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image.getpalette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())</a:t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/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return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padded_image</a:t>
            </a:r>
            <a:endParaRPr kumimoji="0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-321946" y="5782850"/>
            <a:ext cx="124377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/>
              <a:t>이미지 사이즈 비율과 이미지 </a:t>
            </a:r>
            <a:r>
              <a:rPr lang="en-US" altLang="ko-KR" sz="2000" dirty="0" smtClean="0"/>
              <a:t>class</a:t>
            </a:r>
            <a:r>
              <a:rPr lang="ko-KR" altLang="en-US" sz="2000" dirty="0" smtClean="0"/>
              <a:t>정보를 유지한 상태로 </a:t>
            </a:r>
            <a:r>
              <a:rPr lang="en-US" altLang="ko-KR" sz="2000" dirty="0" smtClean="0"/>
              <a:t>resize</a:t>
            </a:r>
            <a:r>
              <a:rPr lang="ko-KR" altLang="en-US" sz="2000" dirty="0" smtClean="0"/>
              <a:t>하는 함수 추가 </a:t>
            </a:r>
            <a:r>
              <a:rPr lang="en-US" altLang="ko-KR" sz="2000" dirty="0" smtClean="0"/>
              <a:t> 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338060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1906558" y="1485208"/>
            <a:ext cx="8337666" cy="10640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마지막 이미지 결과물이 </a:t>
            </a:r>
            <a:r>
              <a:rPr lang="en-US" altLang="ko-KR" dirty="0" smtClean="0"/>
              <a:t>segmentation </a:t>
            </a:r>
            <a:r>
              <a:rPr lang="ko-KR" altLang="en-US" dirty="0" smtClean="0"/>
              <a:t>모델 성능에 좌우되는 문제점 인지</a:t>
            </a:r>
            <a:endParaRPr lang="ko-KR" altLang="en-US" dirty="0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1906558" y="3271059"/>
            <a:ext cx="8337666" cy="10640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/>
              <a:t>pspNet</a:t>
            </a:r>
            <a:r>
              <a:rPr lang="ko-KR" altLang="en-US" dirty="0" smtClean="0"/>
              <a:t>을 제외한 다른 </a:t>
            </a:r>
            <a:r>
              <a:rPr lang="en-US" altLang="ko-KR" dirty="0" smtClean="0"/>
              <a:t>segmentation </a:t>
            </a:r>
            <a:r>
              <a:rPr lang="ko-KR" altLang="en-US" dirty="0" smtClean="0"/>
              <a:t>모델 탐색</a:t>
            </a:r>
            <a:endParaRPr lang="ko-KR" altLang="en-US" dirty="0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1906558" y="5056910"/>
            <a:ext cx="8337666" cy="10640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/>
              <a:t>BiseNet</a:t>
            </a:r>
            <a:r>
              <a:rPr lang="ko-KR" altLang="en-US" dirty="0" smtClean="0"/>
              <a:t>으로 설정</a:t>
            </a:r>
            <a:r>
              <a:rPr lang="en-US" altLang="ko-KR" dirty="0" smtClean="0"/>
              <a:t> (</a:t>
            </a:r>
            <a:r>
              <a:rPr lang="en-US" altLang="ko-KR" dirty="0" err="1" smtClean="0"/>
              <a:t>cocostuff</a:t>
            </a:r>
            <a:r>
              <a:rPr lang="en-US" altLang="ko-KR" dirty="0" smtClean="0"/>
              <a:t>, cityscape, ade20k)</a:t>
            </a:r>
            <a:endParaRPr lang="ko-KR" altLang="en-US" dirty="0"/>
          </a:p>
        </p:txBody>
      </p:sp>
      <p:sp>
        <p:nvSpPr>
          <p:cNvPr id="3" name="아래쪽 화살표 2"/>
          <p:cNvSpPr/>
          <p:nvPr/>
        </p:nvSpPr>
        <p:spPr>
          <a:xfrm>
            <a:off x="5701318" y="2644833"/>
            <a:ext cx="748146" cy="53063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아래쪽 화살표 15"/>
          <p:cNvSpPr/>
          <p:nvPr/>
        </p:nvSpPr>
        <p:spPr>
          <a:xfrm>
            <a:off x="5701318" y="4430684"/>
            <a:ext cx="748146" cy="53063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175980" y="744913"/>
            <a:ext cx="57607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/>
              <a:t>Problem2 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093881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14077" y="513308"/>
            <a:ext cx="57607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 err="1" smtClean="0">
                <a:solidFill>
                  <a:schemeClr val="accent1"/>
                </a:solidFill>
              </a:rPr>
              <a:t>BiseNet</a:t>
            </a:r>
            <a:r>
              <a:rPr lang="en-US" altLang="ko-KR" sz="2800" dirty="0" smtClean="0">
                <a:solidFill>
                  <a:schemeClr val="accent1"/>
                </a:solidFill>
              </a:rPr>
              <a:t> </a:t>
            </a:r>
            <a:endParaRPr lang="ko-KR" altLang="en-US" sz="2800" dirty="0">
              <a:solidFill>
                <a:schemeClr val="accent1"/>
              </a:solidFill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764763" y="1664643"/>
            <a:ext cx="10659348" cy="1019175"/>
            <a:chOff x="764763" y="1958062"/>
            <a:chExt cx="10659348" cy="1019175"/>
          </a:xfrm>
        </p:grpSpPr>
        <p:sp>
          <p:nvSpPr>
            <p:cNvPr id="13" name="모서리가 둥근 직사각형 12"/>
            <p:cNvSpPr/>
            <p:nvPr/>
          </p:nvSpPr>
          <p:spPr>
            <a:xfrm>
              <a:off x="764763" y="1958062"/>
              <a:ext cx="10659348" cy="1019175"/>
            </a:xfrm>
            <a:prstGeom prst="roundRect">
              <a:avLst/>
            </a:prstGeom>
            <a:solidFill>
              <a:schemeClr val="bg1"/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3333312" y="2289010"/>
              <a:ext cx="70252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1"/>
              <a:r>
                <a:rPr lang="ko-KR" altLang="en-US" dirty="0" smtClean="0"/>
                <a:t>물체 </a:t>
              </a:r>
              <a:r>
                <a:rPr lang="ko-KR" altLang="en-US" dirty="0"/>
                <a:t>중심의 </a:t>
              </a:r>
              <a:r>
                <a:rPr lang="en-US" altLang="ko-KR" dirty="0"/>
                <a:t>Segmentation</a:t>
              </a:r>
              <a:r>
                <a:rPr lang="ko-KR" altLang="en-US" dirty="0"/>
                <a:t>에 적합합니다</a:t>
              </a:r>
              <a:r>
                <a:rPr lang="en-US" altLang="ko-KR" dirty="0" smtClean="0"/>
                <a:t>. 90</a:t>
              </a:r>
              <a:r>
                <a:rPr lang="ko-KR" altLang="en-US" dirty="0" smtClean="0"/>
                <a:t>개의 </a:t>
              </a:r>
              <a:r>
                <a:rPr lang="en-US" altLang="ko-KR" dirty="0" smtClean="0"/>
                <a:t>class</a:t>
              </a:r>
              <a:endParaRPr lang="en-US" altLang="ko-KR" dirty="0"/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971550" y="2136742"/>
              <a:ext cx="2143125" cy="63921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Coco dataset</a:t>
              </a:r>
              <a:endParaRPr lang="ko-KR" altLang="en-US" dirty="0"/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764763" y="3228174"/>
            <a:ext cx="10659348" cy="1019175"/>
            <a:chOff x="764763" y="3091443"/>
            <a:chExt cx="10659348" cy="1019175"/>
          </a:xfrm>
        </p:grpSpPr>
        <p:sp>
          <p:nvSpPr>
            <p:cNvPr id="14" name="모서리가 둥근 직사각형 13"/>
            <p:cNvSpPr/>
            <p:nvPr/>
          </p:nvSpPr>
          <p:spPr>
            <a:xfrm>
              <a:off x="764763" y="3091443"/>
              <a:ext cx="10659348" cy="1019175"/>
            </a:xfrm>
            <a:prstGeom prst="roundRect">
              <a:avLst/>
            </a:prstGeom>
            <a:solidFill>
              <a:schemeClr val="bg1"/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814932" y="3282135"/>
              <a:ext cx="773378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1"/>
              <a:r>
                <a:rPr lang="ko-KR" altLang="en-US" dirty="0" smtClean="0"/>
                <a:t>다양한 </a:t>
              </a:r>
              <a:r>
                <a:rPr lang="ko-KR" altLang="en-US" dirty="0"/>
                <a:t>장면</a:t>
              </a:r>
              <a:r>
                <a:rPr lang="en-US" altLang="ko-KR" dirty="0"/>
                <a:t>(</a:t>
              </a:r>
              <a:r>
                <a:rPr lang="ko-KR" altLang="en-US" dirty="0"/>
                <a:t>실내</a:t>
              </a:r>
              <a:r>
                <a:rPr lang="en-US" altLang="ko-KR" dirty="0"/>
                <a:t>, </a:t>
              </a:r>
              <a:r>
                <a:rPr lang="ko-KR" altLang="en-US" dirty="0"/>
                <a:t>실외</a:t>
              </a:r>
              <a:r>
                <a:rPr lang="en-US" altLang="ko-KR" dirty="0"/>
                <a:t>)</a:t>
              </a:r>
              <a:r>
                <a:rPr lang="ko-KR" altLang="en-US" dirty="0"/>
                <a:t>에서 픽셀 단위로 주석이 작성된 </a:t>
              </a:r>
              <a:r>
                <a:rPr lang="ko-KR" altLang="en-US" dirty="0" err="1"/>
                <a:t>데이터셋</a:t>
              </a:r>
              <a:r>
                <a:rPr lang="en-US" altLang="ko-KR" dirty="0"/>
                <a:t>.</a:t>
              </a:r>
            </a:p>
            <a:p>
              <a:pPr lvl="1"/>
              <a:r>
                <a:rPr lang="ko-KR" altLang="en-US" dirty="0"/>
                <a:t>전체 장면의 모든 요소를 세밀히 분할 가능</a:t>
              </a:r>
              <a:r>
                <a:rPr lang="en-US" altLang="ko-KR" dirty="0" smtClean="0"/>
                <a:t>. 150</a:t>
              </a:r>
              <a:r>
                <a:rPr lang="ko-KR" altLang="en-US" dirty="0" smtClean="0"/>
                <a:t>개의 </a:t>
              </a:r>
              <a:r>
                <a:rPr lang="en-US" altLang="ko-KR" dirty="0" smtClean="0"/>
                <a:t>class</a:t>
              </a:r>
              <a:endParaRPr lang="en-US" altLang="ko-KR" dirty="0"/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971549" y="3281457"/>
              <a:ext cx="2143125" cy="63921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Ade20k dataset</a:t>
              </a:r>
              <a:endParaRPr lang="ko-KR" altLang="en-US" dirty="0"/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764763" y="4791705"/>
            <a:ext cx="10659348" cy="1019175"/>
            <a:chOff x="764763" y="4300632"/>
            <a:chExt cx="10659348" cy="1019175"/>
          </a:xfrm>
        </p:grpSpPr>
        <p:sp>
          <p:nvSpPr>
            <p:cNvPr id="15" name="모서리가 둥근 직사각형 14"/>
            <p:cNvSpPr/>
            <p:nvPr/>
          </p:nvSpPr>
          <p:spPr>
            <a:xfrm>
              <a:off x="764763" y="4300632"/>
              <a:ext cx="10659348" cy="1019175"/>
            </a:xfrm>
            <a:prstGeom prst="roundRect">
              <a:avLst/>
            </a:prstGeom>
            <a:solidFill>
              <a:schemeClr val="bg1"/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814932" y="4508376"/>
              <a:ext cx="8210034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1"/>
              <a:r>
                <a:rPr lang="ko-KR" altLang="en-US" dirty="0" smtClean="0"/>
                <a:t>도시 </a:t>
              </a:r>
              <a:r>
                <a:rPr lang="ko-KR" altLang="en-US" dirty="0"/>
                <a:t>환경에서의 도로</a:t>
              </a:r>
              <a:r>
                <a:rPr lang="en-US" altLang="ko-KR" dirty="0"/>
                <a:t>, </a:t>
              </a:r>
              <a:r>
                <a:rPr lang="ko-KR" altLang="en-US" dirty="0"/>
                <a:t>차량</a:t>
              </a:r>
              <a:r>
                <a:rPr lang="en-US" altLang="ko-KR" dirty="0"/>
                <a:t>, </a:t>
              </a:r>
              <a:r>
                <a:rPr lang="ko-KR" altLang="en-US" dirty="0"/>
                <a:t>보행자 등을 </a:t>
              </a:r>
              <a:r>
                <a:rPr lang="ko-KR" altLang="en-US" dirty="0" err="1"/>
                <a:t>세그멘테이션하는</a:t>
              </a:r>
              <a:r>
                <a:rPr lang="ko-KR" altLang="en-US" dirty="0"/>
                <a:t> 데 최적화</a:t>
              </a:r>
              <a:r>
                <a:rPr lang="en-US" altLang="ko-KR" dirty="0" smtClean="0"/>
                <a:t>. </a:t>
              </a:r>
            </a:p>
            <a:p>
              <a:pPr lvl="1"/>
              <a:r>
                <a:rPr lang="en-US" altLang="ko-KR" dirty="0" smtClean="0"/>
                <a:t>34</a:t>
              </a:r>
              <a:r>
                <a:rPr lang="ko-KR" altLang="en-US" dirty="0" smtClean="0"/>
                <a:t>개의 </a:t>
              </a:r>
              <a:r>
                <a:rPr lang="en-US" altLang="ko-KR" dirty="0" smtClean="0"/>
                <a:t>class</a:t>
              </a:r>
              <a:r>
                <a:rPr lang="en-US" altLang="ko-KR" sz="2400" dirty="0" smtClean="0"/>
                <a:t>  </a:t>
              </a:r>
              <a:endParaRPr lang="ko-KR" altLang="en-US" sz="2400" dirty="0"/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971549" y="4508376"/>
              <a:ext cx="2143125" cy="63921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cityscape dataset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68047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23145" y="305506"/>
            <a:ext cx="73851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 smtClean="0"/>
              <a:t>BiseNet</a:t>
            </a:r>
            <a:r>
              <a:rPr lang="en-US" altLang="ko-KR" sz="2400" dirty="0" smtClean="0"/>
              <a:t>(</a:t>
            </a:r>
            <a:r>
              <a:rPr lang="ko-KR" altLang="en-US" sz="2400" dirty="0" smtClean="0"/>
              <a:t>서로 다른 </a:t>
            </a:r>
            <a:r>
              <a:rPr lang="en-US" altLang="ko-KR" sz="2400" dirty="0" smtClean="0"/>
              <a:t>dataset</a:t>
            </a:r>
            <a:r>
              <a:rPr lang="ko-KR" altLang="en-US" sz="2400" dirty="0" smtClean="0"/>
              <a:t>에 따른 </a:t>
            </a:r>
            <a:r>
              <a:rPr lang="en-US" altLang="ko-KR" sz="2400" dirty="0" err="1" smtClean="0"/>
              <a:t>anno_class_img</a:t>
            </a:r>
            <a:r>
              <a:rPr lang="en-US" altLang="ko-KR" sz="2400" dirty="0" smtClean="0"/>
              <a:t>) </a:t>
            </a:r>
            <a:endParaRPr lang="ko-KR" altLang="en-US" sz="24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8598" y="1078434"/>
            <a:ext cx="3483324" cy="231858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1759" y="1078434"/>
            <a:ext cx="3483322" cy="231858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2151" y="4034348"/>
            <a:ext cx="3483894" cy="231896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423145" y="3411822"/>
            <a:ext cx="28323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err="1" smtClean="0"/>
              <a:t>pspNet</a:t>
            </a:r>
            <a:r>
              <a:rPr lang="en-US" altLang="ko-KR" sz="2400" dirty="0" smtClean="0"/>
              <a:t> </a:t>
            </a:r>
            <a:endParaRPr lang="ko-KR" alt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6897939" y="3397022"/>
            <a:ext cx="28323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/>
              <a:t>coco </a:t>
            </a:r>
            <a:endParaRPr lang="ko-KR" altLang="en-US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6813764" y="6396335"/>
            <a:ext cx="3168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/>
              <a:t>cityscape </a:t>
            </a:r>
            <a:endParaRPr lang="ko-KR" altLang="en-US" sz="2400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1772" y="4034348"/>
            <a:ext cx="3483894" cy="231896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229011" y="6396335"/>
            <a:ext cx="3168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/>
              <a:t>ade20k 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539930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118827" y="789533"/>
            <a:ext cx="57607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 err="1" smtClean="0">
                <a:solidFill>
                  <a:schemeClr val="accent1"/>
                </a:solidFill>
              </a:rPr>
              <a:t>BiseNet</a:t>
            </a:r>
            <a:r>
              <a:rPr lang="en-US" altLang="ko-KR" sz="2800" dirty="0" smtClean="0">
                <a:solidFill>
                  <a:schemeClr val="accent1"/>
                </a:solidFill>
              </a:rPr>
              <a:t> </a:t>
            </a:r>
            <a:r>
              <a:rPr lang="en-US" altLang="ko-KR" sz="2800" dirty="0" smtClean="0"/>
              <a:t>(coco dataset) </a:t>
            </a:r>
            <a:endParaRPr lang="ko-KR" altLang="en-US" sz="28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967" y="1962151"/>
            <a:ext cx="3770434" cy="250969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06" b="16406"/>
          <a:stretch/>
        </p:blipFill>
        <p:spPr>
          <a:xfrm>
            <a:off x="4183075" y="1927476"/>
            <a:ext cx="3797276" cy="255129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02" b="16406"/>
          <a:stretch/>
        </p:blipFill>
        <p:spPr>
          <a:xfrm>
            <a:off x="8201025" y="1927477"/>
            <a:ext cx="3798009" cy="254437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853480" y="4531017"/>
            <a:ext cx="2447407" cy="3038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 smtClean="0"/>
              <a:t>Anno_class_img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4649646" y="4531017"/>
            <a:ext cx="2699082" cy="3038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 smtClean="0"/>
              <a:t>Masked_content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8625493" y="4531070"/>
            <a:ext cx="2949072" cy="3038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 smtClean="0"/>
              <a:t>Final_combined_image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42250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195027" y="799058"/>
            <a:ext cx="57607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smtClean="0">
                <a:solidFill>
                  <a:schemeClr val="accent1"/>
                </a:solidFill>
              </a:rPr>
              <a:t>성능 비교</a:t>
            </a:r>
            <a:r>
              <a:rPr lang="en-US" altLang="ko-KR" sz="2800" dirty="0" smtClean="0"/>
              <a:t> </a:t>
            </a:r>
            <a:endParaRPr lang="ko-KR" altLang="en-US" sz="28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6602" r="16" b="16229"/>
          <a:stretch/>
        </p:blipFill>
        <p:spPr>
          <a:xfrm>
            <a:off x="6423405" y="1803539"/>
            <a:ext cx="5368545" cy="3606661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7728861" y="5583937"/>
            <a:ext cx="2949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 smtClean="0"/>
              <a:t>BiseNet</a:t>
            </a:r>
            <a:r>
              <a:rPr lang="en-US" altLang="ko-KR" dirty="0" smtClean="0"/>
              <a:t>(coco dataset) </a:t>
            </a:r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21" b="16203"/>
          <a:stretch/>
        </p:blipFill>
        <p:spPr>
          <a:xfrm>
            <a:off x="369155" y="1803538"/>
            <a:ext cx="5499344" cy="359713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478098" y="5527134"/>
            <a:ext cx="3281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 smtClean="0"/>
              <a:t>pspNet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68659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프로젝트 구조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9489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활용 방안 및 기대 효과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/>
              <a:t>커스터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마이징</a:t>
            </a:r>
            <a:r>
              <a:rPr lang="ko-KR" altLang="en-US" dirty="0" smtClean="0"/>
              <a:t> 서비스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특정 영역 강조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다른 모델도 적용이 가능한 </a:t>
            </a:r>
            <a:r>
              <a:rPr lang="ko-KR" altLang="en-US" b="1" dirty="0" smtClean="0"/>
              <a:t>프레임</a:t>
            </a:r>
            <a:endParaRPr lang="en-US" altLang="ko-KR" b="1" dirty="0" smtClean="0"/>
          </a:p>
          <a:p>
            <a:pPr lvl="1"/>
            <a:r>
              <a:rPr lang="ko-KR" altLang="en-US" dirty="0" smtClean="0"/>
              <a:t>사진을 넣고 사용자가 </a:t>
            </a:r>
            <a:r>
              <a:rPr lang="ko-KR" altLang="en-US" b="1" dirty="0" smtClean="0"/>
              <a:t>선택</a:t>
            </a:r>
            <a:r>
              <a:rPr lang="ko-KR" altLang="en-US" dirty="0" smtClean="0"/>
              <a:t>을 하여 </a:t>
            </a:r>
            <a:r>
              <a:rPr lang="en-US" altLang="ko-KR" dirty="0" smtClean="0"/>
              <a:t>AI</a:t>
            </a:r>
            <a:r>
              <a:rPr lang="ko-KR" altLang="en-US" dirty="0" smtClean="0"/>
              <a:t>모델을 사용하는 기반으로</a:t>
            </a:r>
            <a:endParaRPr lang="en-US" altLang="ko-KR" dirty="0" smtClean="0"/>
          </a:p>
          <a:p>
            <a:pPr marL="457200" lvl="1" indent="0">
              <a:buNone/>
            </a:pPr>
            <a:r>
              <a:rPr lang="ko-KR" altLang="en-US" dirty="0" smtClean="0"/>
              <a:t>사용 가능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212071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smtClean="0"/>
              <a:t>프로젝트 팀 구성 </a:t>
            </a:r>
            <a:r>
              <a:rPr lang="ko-KR" altLang="en-US" sz="5400" dirty="0" smtClean="0"/>
              <a:t>및</a:t>
            </a:r>
            <a:r>
              <a:rPr lang="ko-KR" altLang="en-US" dirty="0" smtClean="0"/>
              <a:t> 역할</a:t>
            </a:r>
            <a:endParaRPr lang="ko-KR" altLang="en-US" dirty="0"/>
          </a:p>
        </p:txBody>
      </p:sp>
      <p:sp>
        <p:nvSpPr>
          <p:cNvPr id="4" name="부제목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1429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그래픽 190">
            <a:extLst>
              <a:ext uri="{FF2B5EF4-FFF2-40B4-BE49-F238E27FC236}">
                <a16:creationId xmlns:a16="http://schemas.microsoft.com/office/drawing/2014/main" id="{B5967736-A99C-BBBF-FEBF-FDFE9F35EF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-1" y="2213"/>
            <a:ext cx="12192000" cy="6858000"/>
          </a:xfrm>
          <a:prstGeom prst="rect">
            <a:avLst/>
          </a:prstGeom>
        </p:spPr>
      </p:pic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5EADE06A-9DBC-11A8-5DF5-38CF63ECD050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83D39D92-E66A-0690-755F-95170021E213}"/>
              </a:ext>
            </a:extLst>
          </p:cNvPr>
          <p:cNvGrpSpPr/>
          <p:nvPr/>
        </p:nvGrpSpPr>
        <p:grpSpPr>
          <a:xfrm>
            <a:off x="376102" y="333243"/>
            <a:ext cx="5948498" cy="830997"/>
            <a:chOff x="376102" y="333243"/>
            <a:chExt cx="5948498" cy="83099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3B4124F-4D0D-30C0-E721-EE580D127CC8}"/>
                </a:ext>
              </a:extLst>
            </p:cNvPr>
            <p:cNvSpPr txBox="1"/>
            <p:nvPr/>
          </p:nvSpPr>
          <p:spPr>
            <a:xfrm>
              <a:off x="1461721" y="366114"/>
              <a:ext cx="225221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K-Digital Training</a:t>
              </a:r>
              <a:endParaRPr lang="ko-KR" altLang="en-US" sz="12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>
                    <a:alpha val="5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C8DE4B1-0C6D-133C-80D8-F6968CBF60AC}"/>
                </a:ext>
              </a:extLst>
            </p:cNvPr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팀 구성 및 역할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0E94AA3-A994-6AB2-870F-88DA16811E4D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02</a:t>
              </a:r>
              <a:endParaRPr lang="ko-KR" altLang="en-US" sz="4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pic>
        <p:nvPicPr>
          <p:cNvPr id="35" name="그림 34">
            <a:extLst>
              <a:ext uri="{FF2B5EF4-FFF2-40B4-BE49-F238E27FC236}">
                <a16:creationId xmlns:a16="http://schemas.microsoft.com/office/drawing/2014/main" id="{753AFFF3-DFFD-86BD-A0E4-365D0D95921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0" y="1916849"/>
            <a:ext cx="12192000" cy="23358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2C2358E-3B03-27B5-CA0C-4BF0B1CDFADB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7E27BB-6406-EC3A-3BF4-56C8615BDA14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graphicFrame>
        <p:nvGraphicFramePr>
          <p:cNvPr id="87" name="표 86">
            <a:extLst>
              <a:ext uri="{FF2B5EF4-FFF2-40B4-BE49-F238E27FC236}">
                <a16:creationId xmlns:a16="http://schemas.microsoft.com/office/drawing/2014/main" id="{B6F09869-21B3-E967-FCA1-6C7319A8CE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4866414"/>
              </p:ext>
            </p:extLst>
          </p:nvPr>
        </p:nvGraphicFramePr>
        <p:xfrm>
          <a:off x="524528" y="2721878"/>
          <a:ext cx="11218265" cy="3666223"/>
        </p:xfrm>
        <a:graphic>
          <a:graphicData uri="http://schemas.openxmlformats.org/drawingml/2006/table">
            <a:tbl>
              <a:tblPr firstRow="1" bandRow="1">
                <a:effectLst/>
                <a:tableStyleId>{8EC20E35-A176-4012-BC5E-935CFFF8708E}</a:tableStyleId>
              </a:tblPr>
              <a:tblGrid>
                <a:gridCol w="2244072">
                  <a:extLst>
                    <a:ext uri="{9D8B030D-6E8A-4147-A177-3AD203B41FA5}">
                      <a16:colId xmlns:a16="http://schemas.microsoft.com/office/drawing/2014/main" val="4097100218"/>
                    </a:ext>
                  </a:extLst>
                </a:gridCol>
                <a:gridCol w="1498600">
                  <a:extLst>
                    <a:ext uri="{9D8B030D-6E8A-4147-A177-3AD203B41FA5}">
                      <a16:colId xmlns:a16="http://schemas.microsoft.com/office/drawing/2014/main" val="2200023631"/>
                    </a:ext>
                  </a:extLst>
                </a:gridCol>
                <a:gridCol w="7475593">
                  <a:extLst>
                    <a:ext uri="{9D8B030D-6E8A-4147-A177-3AD203B41FA5}">
                      <a16:colId xmlns:a16="http://schemas.microsoft.com/office/drawing/2014/main" val="1042151021"/>
                    </a:ext>
                  </a:extLst>
                </a:gridCol>
              </a:tblGrid>
              <a:tr h="5617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i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훈련생</a:t>
                      </a: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78C8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i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역할</a:t>
                      </a:r>
                    </a:p>
                  </a:txBody>
                  <a:tcPr marT="45741" marB="45741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78C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i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담당 업무</a:t>
                      </a:r>
                    </a:p>
                  </a:txBody>
                  <a:tcPr marT="45741" marB="45741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78C8">
                        <a:alpha val="1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907696"/>
                  </a:ext>
                </a:extLst>
              </a:tr>
              <a:tr h="7761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i="0" kern="1200" noProof="0" dirty="0" err="1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김준래</a:t>
                      </a:r>
                      <a:endParaRPr lang="ko-KR" altLang="en-US" sz="1600" b="1" i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600" b="1" i="0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팀원</a:t>
                      </a:r>
                      <a:endParaRPr lang="ko-KR" altLang="en-US" sz="1600" b="1" i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ko-KR" altLang="en-US" sz="1600" i="0" u="none" strike="noStrike" kern="1200" cap="none" spc="0" normalizeH="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세방고딕 Regular" panose="00000500000000000000" pitchFamily="2" charset="-127"/>
                        <a:ea typeface="세방고딕 Regular" panose="00000500000000000000" pitchFamily="2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8731959"/>
                  </a:ext>
                </a:extLst>
              </a:tr>
              <a:tr h="77611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i="0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유현준</a:t>
                      </a:r>
                      <a:endParaRPr lang="ko-KR" altLang="en-US" sz="1600" b="1" i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600" b="1" i="0" kern="120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팀원</a:t>
                      </a:r>
                      <a:endParaRPr lang="en-US" altLang="ko-KR" sz="1600" b="1" i="0" kern="120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en-US" altLang="ko-KR" sz="160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세방고딕 Regular" panose="00000500000000000000" pitchFamily="2" charset="-127"/>
                        <a:ea typeface="세방고딕 Regular" panose="00000500000000000000" pitchFamily="2" charset="-127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8740807"/>
                  </a:ext>
                </a:extLst>
              </a:tr>
              <a:tr h="77611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i="0" kern="1200" noProof="0" dirty="0" err="1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이제우</a:t>
                      </a:r>
                      <a:endParaRPr lang="ko-KR" altLang="en-US" sz="1600" b="1" i="0" kern="120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600" b="1" i="0" kern="1200" noProof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팀원</a:t>
                      </a:r>
                      <a:endParaRPr lang="ko-KR" altLang="en-US" sz="1600" b="1" i="0" kern="120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ko-KR" altLang="en-US" sz="1600" b="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세방고딕 Regular" panose="00000500000000000000" pitchFamily="2" charset="-127"/>
                        <a:ea typeface="세방고딕 Regular" panose="00000500000000000000" pitchFamily="2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273046"/>
                  </a:ext>
                </a:extLst>
              </a:tr>
              <a:tr h="77611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i="0" kern="1200" noProof="0" dirty="0" err="1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정세찬</a:t>
                      </a:r>
                      <a:endParaRPr lang="ko-KR" altLang="en-US" sz="1600" b="1" i="0" kern="120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600" b="1" i="0" kern="1200" noProof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팀장</a:t>
                      </a:r>
                      <a:endParaRPr lang="ko-KR" altLang="en-US" sz="1600" b="1" i="0" kern="120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ko-KR" altLang="en-US" sz="1600" b="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세방고딕 Regular" panose="00000500000000000000" pitchFamily="2" charset="-127"/>
                        <a:ea typeface="세방고딕 Regular" panose="00000500000000000000" pitchFamily="2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0985464"/>
                  </a:ext>
                </a:extLst>
              </a:tr>
            </a:tbl>
          </a:graphicData>
        </a:graphic>
      </p:graphicFrame>
      <p:pic>
        <p:nvPicPr>
          <p:cNvPr id="99" name="그래픽 98">
            <a:extLst>
              <a:ext uri="{FF2B5EF4-FFF2-40B4-BE49-F238E27FC236}">
                <a16:creationId xmlns:a16="http://schemas.microsoft.com/office/drawing/2014/main" id="{5B63BFCA-250A-8794-3EEE-3E4B309735E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 l="34974"/>
          <a:stretch/>
        </p:blipFill>
        <p:spPr>
          <a:xfrm rot="14660350">
            <a:off x="1714" y="5530566"/>
            <a:ext cx="1452422" cy="917364"/>
          </a:xfrm>
          <a:prstGeom prst="rect">
            <a:avLst/>
          </a:prstGeom>
        </p:spPr>
      </p:pic>
      <p:pic>
        <p:nvPicPr>
          <p:cNvPr id="122" name="그래픽 121">
            <a:extLst>
              <a:ext uri="{FF2B5EF4-FFF2-40B4-BE49-F238E27FC236}">
                <a16:creationId xmlns:a16="http://schemas.microsoft.com/office/drawing/2014/main" id="{651648DD-586C-CE25-FB11-AE7760A15CD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9804453" y="6126651"/>
            <a:ext cx="109959" cy="109959"/>
          </a:xfrm>
          <a:prstGeom prst="rect">
            <a:avLst/>
          </a:prstGeom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EEEDF178-AE45-78BF-93DC-29DA514FC743}"/>
              </a:ext>
            </a:extLst>
          </p:cNvPr>
          <p:cNvGrpSpPr/>
          <p:nvPr/>
        </p:nvGrpSpPr>
        <p:grpSpPr>
          <a:xfrm>
            <a:off x="4525872" y="3492488"/>
            <a:ext cx="2363732" cy="358635"/>
            <a:chOff x="4525872" y="3492488"/>
            <a:chExt cx="2363732" cy="358635"/>
          </a:xfrm>
        </p:grpSpPr>
        <p:sp>
          <p:nvSpPr>
            <p:cNvPr id="138" name="사각형: 둥근 모서리 137">
              <a:extLst>
                <a:ext uri="{FF2B5EF4-FFF2-40B4-BE49-F238E27FC236}">
                  <a16:creationId xmlns:a16="http://schemas.microsoft.com/office/drawing/2014/main" id="{A4D5C7C2-665C-7F5E-7CF3-7A15FA837188}"/>
                </a:ext>
              </a:extLst>
            </p:cNvPr>
            <p:cNvSpPr/>
            <p:nvPr/>
          </p:nvSpPr>
          <p:spPr>
            <a:xfrm>
              <a:off x="4525872" y="3492488"/>
              <a:ext cx="2097631" cy="35863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  <p:sp>
          <p:nvSpPr>
            <p:cNvPr id="140" name="타원 139">
              <a:extLst>
                <a:ext uri="{FF2B5EF4-FFF2-40B4-BE49-F238E27FC236}">
                  <a16:creationId xmlns:a16="http://schemas.microsoft.com/office/drawing/2014/main" id="{3AFCED98-113B-F75D-CEB2-39E813851D55}"/>
                </a:ext>
              </a:extLst>
            </p:cNvPr>
            <p:cNvSpPr/>
            <p:nvPr/>
          </p:nvSpPr>
          <p:spPr>
            <a:xfrm>
              <a:off x="4525872" y="3492488"/>
              <a:ext cx="358635" cy="358635"/>
            </a:xfrm>
            <a:prstGeom prst="ellipse">
              <a:avLst/>
            </a:prstGeom>
            <a:solidFill>
              <a:srgbClr val="3378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  <p:pic>
          <p:nvPicPr>
            <p:cNvPr id="144" name="그래픽 143">
              <a:extLst>
                <a:ext uri="{FF2B5EF4-FFF2-40B4-BE49-F238E27FC236}">
                  <a16:creationId xmlns:a16="http://schemas.microsoft.com/office/drawing/2014/main" id="{9FA35B57-A2CE-9C5D-103D-53DF0742173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xmlns="" r:embed="rId10"/>
                </a:ext>
              </a:extLst>
            </a:blip>
            <a:stretch>
              <a:fillRect/>
            </a:stretch>
          </p:blipFill>
          <p:spPr>
            <a:xfrm>
              <a:off x="4600414" y="3567030"/>
              <a:ext cx="209550" cy="209550"/>
            </a:xfrm>
            <a:prstGeom prst="rect">
              <a:avLst/>
            </a:prstGeom>
          </p:spPr>
        </p:pic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FCB858A7-1A91-D7F1-463B-A7B454AD0CA1}"/>
                </a:ext>
              </a:extLst>
            </p:cNvPr>
            <p:cNvSpPr txBox="1"/>
            <p:nvPr/>
          </p:nvSpPr>
          <p:spPr>
            <a:xfrm>
              <a:off x="5023036" y="3519045"/>
              <a:ext cx="1866568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R="0" lvl="0" indent="0" fontAlgn="auto"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lang="ko-KR" altLang="en-US" sz="1200" b="1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사용자</a:t>
              </a:r>
              <a:r>
                <a:rPr lang="en-US" altLang="ko-KR" sz="1200" b="1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200" b="1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경험 디자인</a:t>
              </a:r>
              <a:r>
                <a:rPr lang="en-US" altLang="ko-KR" sz="1200" b="1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endParaRPr lang="en-US" altLang="ko-KR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85DB9036-58B9-295D-B4CC-A3EFD9142DF6}"/>
              </a:ext>
            </a:extLst>
          </p:cNvPr>
          <p:cNvGrpSpPr/>
          <p:nvPr/>
        </p:nvGrpSpPr>
        <p:grpSpPr>
          <a:xfrm>
            <a:off x="6861046" y="3492488"/>
            <a:ext cx="3485146" cy="358635"/>
            <a:chOff x="7579406" y="3492488"/>
            <a:chExt cx="3485146" cy="358635"/>
          </a:xfrm>
        </p:grpSpPr>
        <p:sp>
          <p:nvSpPr>
            <p:cNvPr id="146" name="사각형: 둥근 모서리 145">
              <a:extLst>
                <a:ext uri="{FF2B5EF4-FFF2-40B4-BE49-F238E27FC236}">
                  <a16:creationId xmlns:a16="http://schemas.microsoft.com/office/drawing/2014/main" id="{E559751F-6247-AD32-B4A0-3DA72EDF65A4}"/>
                </a:ext>
              </a:extLst>
            </p:cNvPr>
            <p:cNvSpPr/>
            <p:nvPr/>
          </p:nvSpPr>
          <p:spPr>
            <a:xfrm>
              <a:off x="7579406" y="3492488"/>
              <a:ext cx="3017093" cy="35863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  <p:sp>
          <p:nvSpPr>
            <p:cNvPr id="148" name="타원 147">
              <a:extLst>
                <a:ext uri="{FF2B5EF4-FFF2-40B4-BE49-F238E27FC236}">
                  <a16:creationId xmlns:a16="http://schemas.microsoft.com/office/drawing/2014/main" id="{EE6FB7C8-B9B4-50B1-FEB2-7CBC32B9A834}"/>
                </a:ext>
              </a:extLst>
            </p:cNvPr>
            <p:cNvSpPr/>
            <p:nvPr/>
          </p:nvSpPr>
          <p:spPr>
            <a:xfrm>
              <a:off x="7579407" y="3492488"/>
              <a:ext cx="358635" cy="358635"/>
            </a:xfrm>
            <a:prstGeom prst="ellipse">
              <a:avLst/>
            </a:prstGeom>
            <a:solidFill>
              <a:srgbClr val="3378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A6939653-3B3C-D5B2-6EA2-213E296BF351}"/>
                </a:ext>
              </a:extLst>
            </p:cNvPr>
            <p:cNvSpPr txBox="1"/>
            <p:nvPr/>
          </p:nvSpPr>
          <p:spPr>
            <a:xfrm>
              <a:off x="8133720" y="3519045"/>
              <a:ext cx="2930832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1200" b="1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Web </a:t>
              </a:r>
              <a:r>
                <a:rPr lang="ko-KR" altLang="en-US" sz="1200" b="1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서비스 시스템 설계 구축</a:t>
              </a:r>
              <a:endParaRPr lang="en-US" altLang="ko-KR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153" name="그래픽 152">
              <a:extLst>
                <a:ext uri="{FF2B5EF4-FFF2-40B4-BE49-F238E27FC236}">
                  <a16:creationId xmlns:a16="http://schemas.microsoft.com/office/drawing/2014/main" id="{174C7E6C-425A-20A4-A214-6EC75734B3A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/>
            </a:stretch>
          </p:blipFill>
          <p:spPr>
            <a:xfrm>
              <a:off x="7684515" y="3567030"/>
              <a:ext cx="191121" cy="203862"/>
            </a:xfrm>
            <a:prstGeom prst="rect">
              <a:avLst/>
            </a:prstGeom>
          </p:spPr>
        </p:pic>
      </p:grpSp>
      <p:sp>
        <p:nvSpPr>
          <p:cNvPr id="155" name="사각형: 둥근 모서리 154">
            <a:extLst>
              <a:ext uri="{FF2B5EF4-FFF2-40B4-BE49-F238E27FC236}">
                <a16:creationId xmlns:a16="http://schemas.microsoft.com/office/drawing/2014/main" id="{D1088FFE-778C-CF69-A75E-E82D40CEA0C5}"/>
              </a:ext>
            </a:extLst>
          </p:cNvPr>
          <p:cNvSpPr/>
          <p:nvPr/>
        </p:nvSpPr>
        <p:spPr>
          <a:xfrm>
            <a:off x="4525872" y="4251550"/>
            <a:ext cx="1678140" cy="35863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156" name="타원 155">
            <a:extLst>
              <a:ext uri="{FF2B5EF4-FFF2-40B4-BE49-F238E27FC236}">
                <a16:creationId xmlns:a16="http://schemas.microsoft.com/office/drawing/2014/main" id="{E1389372-CDE5-C988-2498-F8F7850DB589}"/>
              </a:ext>
            </a:extLst>
          </p:cNvPr>
          <p:cNvSpPr/>
          <p:nvPr/>
        </p:nvSpPr>
        <p:spPr>
          <a:xfrm>
            <a:off x="4525872" y="4251550"/>
            <a:ext cx="358635" cy="358635"/>
          </a:xfrm>
          <a:prstGeom prst="ellipse">
            <a:avLst/>
          </a:prstGeom>
          <a:solidFill>
            <a:srgbClr val="3378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9227B33D-FA37-7FD5-4D04-ACA8DC6D3ADC}"/>
              </a:ext>
            </a:extLst>
          </p:cNvPr>
          <p:cNvSpPr txBox="1"/>
          <p:nvPr/>
        </p:nvSpPr>
        <p:spPr>
          <a:xfrm>
            <a:off x="5023036" y="4278107"/>
            <a:ext cx="110611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2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AI </a:t>
            </a:r>
            <a:r>
              <a:rPr lang="ko-KR" altLang="en-US" sz="12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모델 탐색</a:t>
            </a:r>
            <a:endParaRPr lang="en-US" altLang="ko-KR" sz="1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80" name="그래픽 179">
            <a:extLst>
              <a:ext uri="{FF2B5EF4-FFF2-40B4-BE49-F238E27FC236}">
                <a16:creationId xmlns:a16="http://schemas.microsoft.com/office/drawing/2014/main" id="{6D277CD9-1D6B-BCDF-F5CB-1AF8956FB3F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4593097" y="4335700"/>
            <a:ext cx="216867" cy="193294"/>
          </a:xfrm>
          <a:prstGeom prst="rect">
            <a:avLst/>
          </a:prstGeom>
        </p:spPr>
      </p:pic>
      <p:grpSp>
        <p:nvGrpSpPr>
          <p:cNvPr id="28" name="그룹 27">
            <a:extLst>
              <a:ext uri="{FF2B5EF4-FFF2-40B4-BE49-F238E27FC236}">
                <a16:creationId xmlns:a16="http://schemas.microsoft.com/office/drawing/2014/main" id="{765C588E-981B-4FC3-FE5C-730A56AC180D}"/>
              </a:ext>
            </a:extLst>
          </p:cNvPr>
          <p:cNvGrpSpPr/>
          <p:nvPr/>
        </p:nvGrpSpPr>
        <p:grpSpPr>
          <a:xfrm>
            <a:off x="4525872" y="5045671"/>
            <a:ext cx="2207994" cy="358635"/>
            <a:chOff x="4525872" y="5045671"/>
            <a:chExt cx="2207994" cy="358635"/>
          </a:xfrm>
        </p:grpSpPr>
        <p:sp>
          <p:nvSpPr>
            <p:cNvPr id="163" name="사각형: 둥근 모서리 162">
              <a:extLst>
                <a:ext uri="{FF2B5EF4-FFF2-40B4-BE49-F238E27FC236}">
                  <a16:creationId xmlns:a16="http://schemas.microsoft.com/office/drawing/2014/main" id="{303154F9-B8AC-372E-0CDB-A0DDCCE0AED9}"/>
                </a:ext>
              </a:extLst>
            </p:cNvPr>
            <p:cNvSpPr/>
            <p:nvPr/>
          </p:nvSpPr>
          <p:spPr>
            <a:xfrm>
              <a:off x="4525872" y="5045671"/>
              <a:ext cx="2097631" cy="35863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  <p:sp>
          <p:nvSpPr>
            <p:cNvPr id="164" name="타원 163">
              <a:extLst>
                <a:ext uri="{FF2B5EF4-FFF2-40B4-BE49-F238E27FC236}">
                  <a16:creationId xmlns:a16="http://schemas.microsoft.com/office/drawing/2014/main" id="{DACC4B7D-2BE7-C756-2D53-813C9C1FF2EE}"/>
                </a:ext>
              </a:extLst>
            </p:cNvPr>
            <p:cNvSpPr/>
            <p:nvPr/>
          </p:nvSpPr>
          <p:spPr>
            <a:xfrm>
              <a:off x="4525872" y="5045671"/>
              <a:ext cx="358635" cy="358635"/>
            </a:xfrm>
            <a:prstGeom prst="ellipse">
              <a:avLst/>
            </a:prstGeom>
            <a:solidFill>
              <a:srgbClr val="3378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7EEA2092-389C-0AA3-CDE5-12283C706BA3}"/>
                </a:ext>
              </a:extLst>
            </p:cNvPr>
            <p:cNvSpPr txBox="1"/>
            <p:nvPr/>
          </p:nvSpPr>
          <p:spPr>
            <a:xfrm>
              <a:off x="4867298" y="5089709"/>
              <a:ext cx="1866568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1200" b="1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서비스 구축 </a:t>
              </a:r>
              <a:r>
                <a:rPr lang="en-US" altLang="ko-KR" sz="1200" b="1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&amp; </a:t>
              </a:r>
              <a:r>
                <a:rPr lang="ko-KR" altLang="en-US" sz="1200" b="1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디자인</a:t>
              </a:r>
              <a:endParaRPr lang="en-US" altLang="ko-KR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182" name="그래픽 181">
              <a:extLst>
                <a:ext uri="{FF2B5EF4-FFF2-40B4-BE49-F238E27FC236}">
                  <a16:creationId xmlns:a16="http://schemas.microsoft.com/office/drawing/2014/main" id="{868BBF98-12BA-9238-1643-BF7C1BA2E85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xmlns="" r:embed="rId16"/>
                </a:ext>
              </a:extLst>
            </a:blip>
            <a:stretch>
              <a:fillRect/>
            </a:stretch>
          </p:blipFill>
          <p:spPr>
            <a:xfrm>
              <a:off x="4602565" y="5120407"/>
              <a:ext cx="219805" cy="201488"/>
            </a:xfrm>
            <a:prstGeom prst="rect">
              <a:avLst/>
            </a:prstGeom>
          </p:spPr>
        </p:pic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9D315D2B-355C-1615-E050-9A778001B89F}"/>
              </a:ext>
            </a:extLst>
          </p:cNvPr>
          <p:cNvGrpSpPr/>
          <p:nvPr/>
        </p:nvGrpSpPr>
        <p:grpSpPr>
          <a:xfrm>
            <a:off x="6767355" y="5027692"/>
            <a:ext cx="2225307" cy="358635"/>
            <a:chOff x="7579407" y="5045671"/>
            <a:chExt cx="2225307" cy="358635"/>
          </a:xfrm>
        </p:grpSpPr>
        <p:sp>
          <p:nvSpPr>
            <p:cNvPr id="166" name="사각형: 둥근 모서리 165">
              <a:extLst>
                <a:ext uri="{FF2B5EF4-FFF2-40B4-BE49-F238E27FC236}">
                  <a16:creationId xmlns:a16="http://schemas.microsoft.com/office/drawing/2014/main" id="{C9D6C950-8B41-2D76-50B6-0D646375AB0D}"/>
                </a:ext>
              </a:extLst>
            </p:cNvPr>
            <p:cNvSpPr/>
            <p:nvPr/>
          </p:nvSpPr>
          <p:spPr>
            <a:xfrm>
              <a:off x="7579407" y="5045671"/>
              <a:ext cx="1418701" cy="35863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  <p:sp>
          <p:nvSpPr>
            <p:cNvPr id="167" name="타원 166">
              <a:extLst>
                <a:ext uri="{FF2B5EF4-FFF2-40B4-BE49-F238E27FC236}">
                  <a16:creationId xmlns:a16="http://schemas.microsoft.com/office/drawing/2014/main" id="{B587C0B1-E8A6-C24D-7642-E82E3112FECD}"/>
                </a:ext>
              </a:extLst>
            </p:cNvPr>
            <p:cNvSpPr/>
            <p:nvPr/>
          </p:nvSpPr>
          <p:spPr>
            <a:xfrm>
              <a:off x="7579407" y="5045671"/>
              <a:ext cx="358635" cy="358635"/>
            </a:xfrm>
            <a:prstGeom prst="ellipse">
              <a:avLst/>
            </a:prstGeom>
            <a:solidFill>
              <a:srgbClr val="3378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124B626D-98A1-99BA-C6BF-9429BF93797D}"/>
                </a:ext>
              </a:extLst>
            </p:cNvPr>
            <p:cNvSpPr txBox="1"/>
            <p:nvPr/>
          </p:nvSpPr>
          <p:spPr>
            <a:xfrm>
              <a:off x="7938146" y="5112409"/>
              <a:ext cx="1866568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1200" b="1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버그 수정</a:t>
              </a:r>
              <a:endParaRPr lang="en-US" altLang="ko-KR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184" name="그래픽 183">
              <a:extLst>
                <a:ext uri="{FF2B5EF4-FFF2-40B4-BE49-F238E27FC236}">
                  <a16:creationId xmlns:a16="http://schemas.microsoft.com/office/drawing/2014/main" id="{A974807F-F190-B444-17DF-2D7DAC1BAFB7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xmlns="" r:embed="rId18"/>
                </a:ext>
              </a:extLst>
            </a:blip>
            <a:stretch>
              <a:fillRect/>
            </a:stretch>
          </p:blipFill>
          <p:spPr>
            <a:xfrm>
              <a:off x="7638343" y="5153798"/>
              <a:ext cx="240516" cy="150322"/>
            </a:xfrm>
            <a:prstGeom prst="rect">
              <a:avLst/>
            </a:prstGeom>
          </p:spPr>
        </p:pic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A4D67248-D905-9E52-5F24-7FF8A07814EF}"/>
              </a:ext>
            </a:extLst>
          </p:cNvPr>
          <p:cNvGrpSpPr/>
          <p:nvPr/>
        </p:nvGrpSpPr>
        <p:grpSpPr>
          <a:xfrm>
            <a:off x="6309409" y="4228262"/>
            <a:ext cx="2713128" cy="358635"/>
            <a:chOff x="7579407" y="4251550"/>
            <a:chExt cx="2713128" cy="358635"/>
          </a:xfrm>
        </p:grpSpPr>
        <p:sp>
          <p:nvSpPr>
            <p:cNvPr id="158" name="사각형: 둥근 모서리 157">
              <a:extLst>
                <a:ext uri="{FF2B5EF4-FFF2-40B4-BE49-F238E27FC236}">
                  <a16:creationId xmlns:a16="http://schemas.microsoft.com/office/drawing/2014/main" id="{FEA7CFED-846E-5236-EA65-8F066B703370}"/>
                </a:ext>
              </a:extLst>
            </p:cNvPr>
            <p:cNvSpPr/>
            <p:nvPr/>
          </p:nvSpPr>
          <p:spPr>
            <a:xfrm>
              <a:off x="7579407" y="4251550"/>
              <a:ext cx="2713128" cy="35863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  <p:sp>
          <p:nvSpPr>
            <p:cNvPr id="159" name="타원 158">
              <a:extLst>
                <a:ext uri="{FF2B5EF4-FFF2-40B4-BE49-F238E27FC236}">
                  <a16:creationId xmlns:a16="http://schemas.microsoft.com/office/drawing/2014/main" id="{0F6B7CC6-DD9D-E65B-295A-7E37D0E9510A}"/>
                </a:ext>
              </a:extLst>
            </p:cNvPr>
            <p:cNvSpPr/>
            <p:nvPr/>
          </p:nvSpPr>
          <p:spPr>
            <a:xfrm>
              <a:off x="7579407" y="4251550"/>
              <a:ext cx="358635" cy="358635"/>
            </a:xfrm>
            <a:prstGeom prst="ellipse">
              <a:avLst/>
            </a:prstGeom>
            <a:solidFill>
              <a:srgbClr val="3378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A1E9FBEB-C5FB-ED00-2326-8673D24E284C}"/>
                </a:ext>
              </a:extLst>
            </p:cNvPr>
            <p:cNvSpPr txBox="1"/>
            <p:nvPr/>
          </p:nvSpPr>
          <p:spPr>
            <a:xfrm>
              <a:off x="8133720" y="4278107"/>
              <a:ext cx="2066735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1200" b="1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AI </a:t>
              </a:r>
              <a:r>
                <a:rPr lang="ko-KR" altLang="en-US" sz="1200" b="1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모델 적용 코드 최적화</a:t>
              </a:r>
              <a:endParaRPr lang="en-US" altLang="ko-KR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186" name="그래픽 185">
              <a:extLst>
                <a:ext uri="{FF2B5EF4-FFF2-40B4-BE49-F238E27FC236}">
                  <a16:creationId xmlns:a16="http://schemas.microsoft.com/office/drawing/2014/main" id="{F0589C36-6558-DE35-D2A0-47812F4991CF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xmlns="" r:embed="rId20"/>
                </a:ext>
              </a:extLst>
            </a:blip>
            <a:stretch>
              <a:fillRect/>
            </a:stretch>
          </p:blipFill>
          <p:spPr>
            <a:xfrm>
              <a:off x="7650477" y="4316867"/>
              <a:ext cx="228600" cy="219075"/>
            </a:xfrm>
            <a:prstGeom prst="rect">
              <a:avLst/>
            </a:prstGeom>
          </p:spPr>
        </p:pic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10C0E3E7-9FDB-37CF-3936-26B9B88D8B94}"/>
              </a:ext>
            </a:extLst>
          </p:cNvPr>
          <p:cNvGrpSpPr/>
          <p:nvPr/>
        </p:nvGrpSpPr>
        <p:grpSpPr>
          <a:xfrm>
            <a:off x="4525872" y="5811259"/>
            <a:ext cx="2117970" cy="358635"/>
            <a:chOff x="4525872" y="5811259"/>
            <a:chExt cx="2290208" cy="358635"/>
          </a:xfrm>
        </p:grpSpPr>
        <p:sp>
          <p:nvSpPr>
            <p:cNvPr id="171" name="사각형: 둥근 모서리 170">
              <a:extLst>
                <a:ext uri="{FF2B5EF4-FFF2-40B4-BE49-F238E27FC236}">
                  <a16:creationId xmlns:a16="http://schemas.microsoft.com/office/drawing/2014/main" id="{19D2DE3A-159C-0678-7722-8165D6D67C45}"/>
                </a:ext>
              </a:extLst>
            </p:cNvPr>
            <p:cNvSpPr/>
            <p:nvPr/>
          </p:nvSpPr>
          <p:spPr>
            <a:xfrm>
              <a:off x="4525872" y="5811259"/>
              <a:ext cx="2290208" cy="35863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  <p:sp>
          <p:nvSpPr>
            <p:cNvPr id="172" name="타원 171">
              <a:extLst>
                <a:ext uri="{FF2B5EF4-FFF2-40B4-BE49-F238E27FC236}">
                  <a16:creationId xmlns:a16="http://schemas.microsoft.com/office/drawing/2014/main" id="{61E2BFB1-E502-EFDF-F184-F6517E943CFC}"/>
                </a:ext>
              </a:extLst>
            </p:cNvPr>
            <p:cNvSpPr/>
            <p:nvPr/>
          </p:nvSpPr>
          <p:spPr>
            <a:xfrm>
              <a:off x="4525872" y="5811259"/>
              <a:ext cx="358635" cy="358635"/>
            </a:xfrm>
            <a:prstGeom prst="ellipse">
              <a:avLst/>
            </a:prstGeom>
            <a:solidFill>
              <a:srgbClr val="3378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  <p:sp>
          <p:nvSpPr>
            <p:cNvPr id="176" name="TextBox 175">
              <a:extLst>
                <a:ext uri="{FF2B5EF4-FFF2-40B4-BE49-F238E27FC236}">
                  <a16:creationId xmlns:a16="http://schemas.microsoft.com/office/drawing/2014/main" id="{9317FFBC-1EEA-B2D2-BB82-A575356B1646}"/>
                </a:ext>
              </a:extLst>
            </p:cNvPr>
            <p:cNvSpPr txBox="1"/>
            <p:nvPr/>
          </p:nvSpPr>
          <p:spPr>
            <a:xfrm>
              <a:off x="5000054" y="5839585"/>
              <a:ext cx="1538681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1200" b="1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AI </a:t>
              </a:r>
              <a:r>
                <a:rPr lang="ko-KR" altLang="en-US" sz="1200" b="1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모델 코드 적용</a:t>
              </a:r>
              <a:endParaRPr lang="en-US" altLang="ko-KR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188" name="그래픽 187">
              <a:extLst>
                <a:ext uri="{FF2B5EF4-FFF2-40B4-BE49-F238E27FC236}">
                  <a16:creationId xmlns:a16="http://schemas.microsoft.com/office/drawing/2014/main" id="{0B218DBD-C891-ACA9-3D98-24305179C3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xmlns="" r:embed="rId22"/>
                </a:ext>
              </a:extLst>
            </a:blip>
            <a:stretch>
              <a:fillRect/>
            </a:stretch>
          </p:blipFill>
          <p:spPr>
            <a:xfrm>
              <a:off x="4606764" y="5897394"/>
              <a:ext cx="186838" cy="182946"/>
            </a:xfrm>
            <a:prstGeom prst="rect">
              <a:avLst/>
            </a:prstGeom>
          </p:spPr>
        </p:pic>
      </p:grpSp>
      <p:pic>
        <p:nvPicPr>
          <p:cNvPr id="132" name="그래픽 131">
            <a:extLst>
              <a:ext uri="{FF2B5EF4-FFF2-40B4-BE49-F238E27FC236}">
                <a16:creationId xmlns:a16="http://schemas.microsoft.com/office/drawing/2014/main" id="{B20C9C05-3F32-E0E6-6FA1-5DC1D8FDD443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 rot="21165700">
            <a:off x="9912455" y="4746683"/>
            <a:ext cx="1151518" cy="1869483"/>
          </a:xfrm>
          <a:prstGeom prst="rect">
            <a:avLst/>
          </a:prstGeom>
        </p:spPr>
      </p:pic>
      <p:sp>
        <p:nvSpPr>
          <p:cNvPr id="21" name="직각 삼각형 20">
            <a:extLst>
              <a:ext uri="{FF2B5EF4-FFF2-40B4-BE49-F238E27FC236}">
                <a16:creationId xmlns:a16="http://schemas.microsoft.com/office/drawing/2014/main" id="{A01872FF-161C-69D3-F8F9-899739FC663C}"/>
              </a:ext>
            </a:extLst>
          </p:cNvPr>
          <p:cNvSpPr/>
          <p:nvPr/>
        </p:nvSpPr>
        <p:spPr>
          <a:xfrm flipH="1">
            <a:off x="10498987" y="5013787"/>
            <a:ext cx="1693012" cy="1372939"/>
          </a:xfrm>
          <a:prstGeom prst="rtTriangle">
            <a:avLst/>
          </a:prstGeom>
          <a:solidFill>
            <a:schemeClr val="bg1">
              <a:lumMod val="95000"/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세방고딕 Bold" panose="00000800000000000000" pitchFamily="2" charset="-127"/>
              <a:ea typeface="세방고딕 Bold" panose="00000800000000000000" pitchFamily="2" charset="-127"/>
            </a:endParaRPr>
          </a:p>
        </p:txBody>
      </p:sp>
      <p:pic>
        <p:nvPicPr>
          <p:cNvPr id="190" name="그래픽 189">
            <a:extLst>
              <a:ext uri="{FF2B5EF4-FFF2-40B4-BE49-F238E27FC236}">
                <a16:creationId xmlns:a16="http://schemas.microsoft.com/office/drawing/2014/main" id="{57C038B0-EFA2-D18E-D333-33AA86AB745A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 rot="2700000">
            <a:off x="11833039" y="5062495"/>
            <a:ext cx="154011" cy="154011"/>
          </a:xfrm>
          <a:prstGeom prst="rect">
            <a:avLst/>
          </a:prstGeom>
        </p:spPr>
      </p:pic>
      <p:grpSp>
        <p:nvGrpSpPr>
          <p:cNvPr id="65" name="그룹 64">
            <a:extLst>
              <a:ext uri="{FF2B5EF4-FFF2-40B4-BE49-F238E27FC236}">
                <a16:creationId xmlns:a16="http://schemas.microsoft.com/office/drawing/2014/main" id="{A4D67248-D905-9E52-5F24-7FF8A07814EF}"/>
              </a:ext>
            </a:extLst>
          </p:cNvPr>
          <p:cNvGrpSpPr/>
          <p:nvPr/>
        </p:nvGrpSpPr>
        <p:grpSpPr>
          <a:xfrm>
            <a:off x="6736281" y="5811259"/>
            <a:ext cx="2713128" cy="358635"/>
            <a:chOff x="7579407" y="4251550"/>
            <a:chExt cx="2713128" cy="358635"/>
          </a:xfrm>
        </p:grpSpPr>
        <p:sp>
          <p:nvSpPr>
            <p:cNvPr id="66" name="사각형: 둥근 모서리 157">
              <a:extLst>
                <a:ext uri="{FF2B5EF4-FFF2-40B4-BE49-F238E27FC236}">
                  <a16:creationId xmlns:a16="http://schemas.microsoft.com/office/drawing/2014/main" id="{FEA7CFED-846E-5236-EA65-8F066B703370}"/>
                </a:ext>
              </a:extLst>
            </p:cNvPr>
            <p:cNvSpPr/>
            <p:nvPr/>
          </p:nvSpPr>
          <p:spPr>
            <a:xfrm>
              <a:off x="7579407" y="4251550"/>
              <a:ext cx="2713128" cy="35863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  <p:sp>
          <p:nvSpPr>
            <p:cNvPr id="67" name="타원 66">
              <a:extLst>
                <a:ext uri="{FF2B5EF4-FFF2-40B4-BE49-F238E27FC236}">
                  <a16:creationId xmlns:a16="http://schemas.microsoft.com/office/drawing/2014/main" id="{0F6B7CC6-DD9D-E65B-295A-7E37D0E9510A}"/>
                </a:ext>
              </a:extLst>
            </p:cNvPr>
            <p:cNvSpPr/>
            <p:nvPr/>
          </p:nvSpPr>
          <p:spPr>
            <a:xfrm>
              <a:off x="7579407" y="4251550"/>
              <a:ext cx="358635" cy="358635"/>
            </a:xfrm>
            <a:prstGeom prst="ellipse">
              <a:avLst/>
            </a:prstGeom>
            <a:solidFill>
              <a:srgbClr val="3378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A1E9FBEB-C5FB-ED00-2326-8673D24E284C}"/>
                </a:ext>
              </a:extLst>
            </p:cNvPr>
            <p:cNvSpPr txBox="1"/>
            <p:nvPr/>
          </p:nvSpPr>
          <p:spPr>
            <a:xfrm>
              <a:off x="8133720" y="4278107"/>
              <a:ext cx="2066735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1200" b="1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서버 구축</a:t>
              </a:r>
              <a:r>
                <a:rPr lang="en-US" altLang="ko-KR" sz="1200" b="1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 UI</a:t>
              </a:r>
              <a:r>
                <a:rPr lang="ko-KR" altLang="en-US" sz="1200" b="1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연결</a:t>
              </a:r>
              <a:endParaRPr lang="en-US" altLang="ko-KR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69" name="그래픽 185">
              <a:extLst>
                <a:ext uri="{FF2B5EF4-FFF2-40B4-BE49-F238E27FC236}">
                  <a16:creationId xmlns:a16="http://schemas.microsoft.com/office/drawing/2014/main" id="{F0589C36-6558-DE35-D2A0-47812F4991CF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xmlns="" r:embed="rId20"/>
                </a:ext>
              </a:extLst>
            </a:blip>
            <a:stretch>
              <a:fillRect/>
            </a:stretch>
          </p:blipFill>
          <p:spPr>
            <a:xfrm>
              <a:off x="7650477" y="4316867"/>
              <a:ext cx="228600" cy="2190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21090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smtClean="0"/>
              <a:t>프로젝트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5" name="부제목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3581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그래픽 118">
            <a:extLst>
              <a:ext uri="{FF2B5EF4-FFF2-40B4-BE49-F238E27FC236}">
                <a16:creationId xmlns:a16="http://schemas.microsoft.com/office/drawing/2014/main" id="{3B28FD1B-8CAB-173B-64DC-E4F111CEEE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2" name="그래픽 101">
            <a:extLst>
              <a:ext uri="{FF2B5EF4-FFF2-40B4-BE49-F238E27FC236}">
                <a16:creationId xmlns:a16="http://schemas.microsoft.com/office/drawing/2014/main" id="{2CE23C52-A318-2938-C4FB-99E2929F1DD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t="4365" r="36132"/>
          <a:stretch/>
        </p:blipFill>
        <p:spPr>
          <a:xfrm rot="16200000" flipH="1">
            <a:off x="-70596" y="5743970"/>
            <a:ext cx="1184627" cy="1043434"/>
          </a:xfrm>
          <a:prstGeom prst="rect">
            <a:avLst/>
          </a:prstGeom>
        </p:spPr>
      </p:pic>
      <p:pic>
        <p:nvPicPr>
          <p:cNvPr id="100" name="그래픽 99">
            <a:extLst>
              <a:ext uri="{FF2B5EF4-FFF2-40B4-BE49-F238E27FC236}">
                <a16:creationId xmlns:a16="http://schemas.microsoft.com/office/drawing/2014/main" id="{7C74291E-3267-32F0-7B23-8F0B95B0AFF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 r="16078" b="36588"/>
          <a:stretch/>
        </p:blipFill>
        <p:spPr>
          <a:xfrm rot="16200000">
            <a:off x="8716891" y="2969799"/>
            <a:ext cx="4528064" cy="2422157"/>
          </a:xfrm>
          <a:prstGeom prst="rect">
            <a:avLst/>
          </a:prstGeom>
        </p:spPr>
      </p:pic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5EADE06A-9DBC-11A8-5DF5-38CF63ECD050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7EEA120-670B-DBF5-A1A9-F8E6683304B4}"/>
              </a:ext>
            </a:extLst>
          </p:cNvPr>
          <p:cNvGrpSpPr/>
          <p:nvPr/>
        </p:nvGrpSpPr>
        <p:grpSpPr>
          <a:xfrm>
            <a:off x="376102" y="333243"/>
            <a:ext cx="5948498" cy="830997"/>
            <a:chOff x="376102" y="333243"/>
            <a:chExt cx="5948498" cy="83099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3B4124F-4D0D-30C0-E721-EE580D127CC8}"/>
                </a:ext>
              </a:extLst>
            </p:cNvPr>
            <p:cNvSpPr txBox="1"/>
            <p:nvPr/>
          </p:nvSpPr>
          <p:spPr>
            <a:xfrm>
              <a:off x="1461721" y="366114"/>
              <a:ext cx="225221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K-Digital Training</a:t>
              </a:r>
              <a:endParaRPr lang="ko-KR" altLang="en-US" sz="12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>
                    <a:alpha val="5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C8DE4B1-0C6D-133C-80D8-F6968CBF60AC}"/>
                </a:ext>
              </a:extLst>
            </p:cNvPr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수행 절차 및 방법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0E94AA3-A994-6AB2-870F-88DA16811E4D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03</a:t>
              </a:r>
              <a:endParaRPr lang="ko-KR" altLang="en-US" sz="4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pic>
        <p:nvPicPr>
          <p:cNvPr id="35" name="그림 34">
            <a:extLst>
              <a:ext uri="{FF2B5EF4-FFF2-40B4-BE49-F238E27FC236}">
                <a16:creationId xmlns:a16="http://schemas.microsoft.com/office/drawing/2014/main" id="{753AFFF3-DFFD-86BD-A0E4-365D0D959218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0" y="1916849"/>
            <a:ext cx="12192000" cy="233580"/>
          </a:xfrm>
          <a:prstGeom prst="rect">
            <a:avLst/>
          </a:prstGeom>
        </p:spPr>
      </p:pic>
      <p:sp>
        <p:nvSpPr>
          <p:cNvPr id="45" name="그래픽 43">
            <a:extLst>
              <a:ext uri="{FF2B5EF4-FFF2-40B4-BE49-F238E27FC236}">
                <a16:creationId xmlns:a16="http://schemas.microsoft.com/office/drawing/2014/main" id="{512AEB8B-AA28-FDBA-00E7-D5D95C2F683D}"/>
              </a:ext>
            </a:extLst>
          </p:cNvPr>
          <p:cNvSpPr/>
          <p:nvPr/>
        </p:nvSpPr>
        <p:spPr>
          <a:xfrm>
            <a:off x="541891" y="1539006"/>
            <a:ext cx="101147" cy="113869"/>
          </a:xfrm>
          <a:custGeom>
            <a:avLst/>
            <a:gdLst>
              <a:gd name="connsiteX0" fmla="*/ 428021 w 450214"/>
              <a:gd name="connsiteY0" fmla="*/ 214932 h 506845"/>
              <a:gd name="connsiteX1" fmla="*/ 66705 w 450214"/>
              <a:gd name="connsiteY1" fmla="*/ 6045 h 506845"/>
              <a:gd name="connsiteX2" fmla="*/ 0 w 450214"/>
              <a:gd name="connsiteY2" fmla="*/ 44511 h 506845"/>
              <a:gd name="connsiteX3" fmla="*/ 0 w 450214"/>
              <a:gd name="connsiteY3" fmla="*/ 462326 h 506845"/>
              <a:gd name="connsiteX4" fmla="*/ 66705 w 450214"/>
              <a:gd name="connsiteY4" fmla="*/ 500812 h 506845"/>
              <a:gd name="connsiteX5" fmla="*/ 428021 w 450214"/>
              <a:gd name="connsiteY5" fmla="*/ 291905 h 506845"/>
              <a:gd name="connsiteX6" fmla="*/ 428021 w 450214"/>
              <a:gd name="connsiteY6" fmla="*/ 214932 h 506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0214" h="506845">
                <a:moveTo>
                  <a:pt x="428021" y="214932"/>
                </a:moveTo>
                <a:lnTo>
                  <a:pt x="66705" y="6045"/>
                </a:lnTo>
                <a:cubicBezTo>
                  <a:pt x="37072" y="-11108"/>
                  <a:pt x="0" y="10287"/>
                  <a:pt x="0" y="44511"/>
                </a:cubicBezTo>
                <a:lnTo>
                  <a:pt x="0" y="462326"/>
                </a:lnTo>
                <a:cubicBezTo>
                  <a:pt x="0" y="496550"/>
                  <a:pt x="37072" y="517945"/>
                  <a:pt x="66705" y="500812"/>
                </a:cubicBezTo>
                <a:lnTo>
                  <a:pt x="428021" y="291905"/>
                </a:lnTo>
                <a:cubicBezTo>
                  <a:pt x="457613" y="274793"/>
                  <a:pt x="457613" y="232064"/>
                  <a:pt x="428021" y="214932"/>
                </a:cubicBezTo>
                <a:close/>
              </a:path>
            </a:pathLst>
          </a:custGeom>
          <a:solidFill>
            <a:srgbClr val="3378C8"/>
          </a:solidFill>
          <a:ln w="2035" cap="flat">
            <a:noFill/>
            <a:prstDash val="solid"/>
            <a:miter/>
          </a:ln>
          <a:effectLst>
            <a:outerShdw blurRad="50800" dist="38100" dir="5400000" algn="t" rotWithShape="0">
              <a:srgbClr val="3378C8">
                <a:alpha val="40000"/>
              </a:srgbClr>
            </a:outerShdw>
          </a:effectLst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2C2358E-3B03-27B5-CA0C-4BF0B1CDFADB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7E27BB-6406-EC3A-3BF4-56C8615BDA14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graphicFrame>
        <p:nvGraphicFramePr>
          <p:cNvPr id="41" name="표 40">
            <a:extLst>
              <a:ext uri="{FF2B5EF4-FFF2-40B4-BE49-F238E27FC236}">
                <a16:creationId xmlns:a16="http://schemas.microsoft.com/office/drawing/2014/main" id="{BEE369A2-7FC3-B36D-85AB-2C2AFAC93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0753745"/>
              </p:ext>
            </p:extLst>
          </p:nvPr>
        </p:nvGraphicFramePr>
        <p:xfrm>
          <a:off x="524528" y="2832100"/>
          <a:ext cx="11218265" cy="3557280"/>
        </p:xfrm>
        <a:graphic>
          <a:graphicData uri="http://schemas.openxmlformats.org/drawingml/2006/table">
            <a:tbl>
              <a:tblPr firstRow="1" bandRow="1">
                <a:effectLst/>
                <a:tableStyleId>{8EC20E35-A176-4012-BC5E-935CFFF8708E}</a:tableStyleId>
              </a:tblPr>
              <a:tblGrid>
                <a:gridCol w="1494772">
                  <a:extLst>
                    <a:ext uri="{9D8B030D-6E8A-4147-A177-3AD203B41FA5}">
                      <a16:colId xmlns:a16="http://schemas.microsoft.com/office/drawing/2014/main" val="4097100218"/>
                    </a:ext>
                  </a:extLst>
                </a:gridCol>
                <a:gridCol w="2324100">
                  <a:extLst>
                    <a:ext uri="{9D8B030D-6E8A-4147-A177-3AD203B41FA5}">
                      <a16:colId xmlns:a16="http://schemas.microsoft.com/office/drawing/2014/main" val="2200023631"/>
                    </a:ext>
                  </a:extLst>
                </a:gridCol>
                <a:gridCol w="5153025">
                  <a:extLst>
                    <a:ext uri="{9D8B030D-6E8A-4147-A177-3AD203B41FA5}">
                      <a16:colId xmlns:a16="http://schemas.microsoft.com/office/drawing/2014/main" val="1042151021"/>
                    </a:ext>
                  </a:extLst>
                </a:gridCol>
                <a:gridCol w="2246368">
                  <a:extLst>
                    <a:ext uri="{9D8B030D-6E8A-4147-A177-3AD203B41FA5}">
                      <a16:colId xmlns:a16="http://schemas.microsoft.com/office/drawing/2014/main" val="258602572"/>
                    </a:ext>
                  </a:extLst>
                </a:gridCol>
              </a:tblGrid>
              <a:tr h="38281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600" b="1" i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구분</a:t>
                      </a: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78C8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600" b="1" i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기간</a:t>
                      </a:r>
                    </a:p>
                  </a:txBody>
                  <a:tcPr marT="45741" marB="45741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78C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600" b="1" i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활동</a:t>
                      </a:r>
                    </a:p>
                  </a:txBody>
                  <a:tcPr marT="45741" marB="45741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78C8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i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비고</a:t>
                      </a:r>
                    </a:p>
                  </a:txBody>
                  <a:tcPr marT="45741" marB="45741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78C8">
                        <a:alpha val="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907696"/>
                  </a:ext>
                </a:extLst>
              </a:tr>
              <a:tr h="52886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  <a:spcBef>
                          <a:spcPts val="600"/>
                        </a:spcBef>
                      </a:pPr>
                      <a:r>
                        <a:rPr lang="ko-KR" altLang="en-US" sz="1200" b="1" kern="120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사전 기획</a:t>
                      </a:r>
                      <a:endParaRPr lang="ko-KR" altLang="en-US" sz="12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84930" marR="84930" marT="42485" marB="42485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200" b="1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12/2(</a:t>
                      </a:r>
                      <a:r>
                        <a:rPr lang="ko-KR" altLang="en-US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월</a:t>
                      </a:r>
                      <a:r>
                        <a:rPr lang="en-US" altLang="ko-KR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 ~ </a:t>
                      </a:r>
                      <a:r>
                        <a:rPr lang="en-US" altLang="ko-KR" sz="1200" b="1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12/05(</a:t>
                      </a:r>
                      <a:r>
                        <a:rPr lang="ko-KR" altLang="en-US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목</a:t>
                      </a:r>
                      <a:r>
                        <a:rPr lang="en-US" altLang="ko-KR" sz="1200" b="1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  <a:endParaRPr lang="en-US" altLang="ko-KR" sz="12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3437" marR="3915" marT="391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ko-KR" altLang="en-US" sz="1400" i="0" u="none" strike="noStrike" kern="1200" cap="none" spc="0" normalizeH="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세방고딕 Regular" panose="00000500000000000000" pitchFamily="2" charset="-127"/>
                        <a:ea typeface="세방고딕 Regular" panose="00000500000000000000" pitchFamily="2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아이디어 선정</a:t>
                      </a: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8731959"/>
                  </a:ext>
                </a:extLst>
              </a:tr>
              <a:tr h="52886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  <a:spcBef>
                          <a:spcPts val="600"/>
                        </a:spcBef>
                      </a:pPr>
                      <a:r>
                        <a:rPr lang="en-US" altLang="ko-KR" sz="1200" b="1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AI</a:t>
                      </a:r>
                      <a:r>
                        <a:rPr lang="ko-KR" altLang="en-US" sz="1200" b="1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모델 탐색</a:t>
                      </a:r>
                      <a:endParaRPr lang="ko-KR" altLang="en-US" sz="12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84930" marR="84930" marT="42485" marB="42485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200" b="1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12/05(</a:t>
                      </a:r>
                      <a:r>
                        <a:rPr lang="ko-KR" altLang="en-US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월</a:t>
                      </a:r>
                      <a:r>
                        <a:rPr lang="en-US" altLang="ko-KR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 ~ </a:t>
                      </a:r>
                      <a:r>
                        <a:rPr lang="en-US" altLang="ko-KR" sz="1200" b="1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12/24(</a:t>
                      </a:r>
                      <a:r>
                        <a:rPr lang="ko-KR" altLang="en-US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화</a:t>
                      </a:r>
                      <a:r>
                        <a:rPr lang="en-US" altLang="ko-KR" sz="1200" b="1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  <a:endParaRPr lang="en-US" altLang="ko-KR" sz="12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3437" marR="3915" marT="391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ko-KR" altLang="en-US" sz="1400" i="0" u="none" strike="noStrike" kern="1200" cap="none" spc="0" normalizeH="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세방고딕 Regular" panose="00000500000000000000" pitchFamily="2" charset="-127"/>
                        <a:ea typeface="세방고딕 Regular" panose="00000500000000000000" pitchFamily="2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2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3437" marR="3915" marT="391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2352092"/>
                  </a:ext>
                </a:extLst>
              </a:tr>
              <a:tr h="52886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  <a:spcBef>
                          <a:spcPts val="600"/>
                        </a:spcBef>
                      </a:pPr>
                      <a:r>
                        <a:rPr lang="en-US" altLang="ko-KR" sz="1200" b="1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AI</a:t>
                      </a:r>
                      <a:r>
                        <a:rPr lang="ko-KR" altLang="en-US" sz="1200" b="1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모델 최적화</a:t>
                      </a:r>
                      <a:endParaRPr lang="ko-KR" altLang="en-US" sz="12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84930" marR="84930" marT="42485" marB="42485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200" b="1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12/9(</a:t>
                      </a:r>
                      <a:r>
                        <a:rPr lang="ko-KR" altLang="en-US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월</a:t>
                      </a:r>
                      <a:r>
                        <a:rPr lang="en-US" altLang="ko-KR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 ~ </a:t>
                      </a:r>
                      <a:r>
                        <a:rPr lang="en-US" altLang="ko-KR" sz="1200" b="1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12/27(</a:t>
                      </a:r>
                      <a:r>
                        <a:rPr lang="ko-KR" altLang="en-US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금</a:t>
                      </a:r>
                      <a:r>
                        <a:rPr lang="en-US" altLang="ko-KR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</a:p>
                  </a:txBody>
                  <a:tcPr marL="33437" marR="3915" marT="391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ko-KR" altLang="en-US" sz="1400" i="0" u="none" strike="noStrike" kern="1200" cap="none" spc="0" normalizeH="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세방고딕 Regular" panose="00000500000000000000" pitchFamily="2" charset="-127"/>
                        <a:ea typeface="세방고딕 Regular" panose="00000500000000000000" pitchFamily="2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400" b="1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AI </a:t>
                      </a:r>
                      <a:r>
                        <a:rPr lang="ko-KR" altLang="en-US" sz="1400" b="1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모델 최적화</a:t>
                      </a:r>
                    </a:p>
                  </a:txBody>
                  <a:tcPr marL="33437" marR="3915" marT="391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0080325"/>
                  </a:ext>
                </a:extLst>
              </a:tr>
              <a:tr h="52886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중간 기획</a:t>
                      </a:r>
                      <a:endParaRPr lang="ko-KR" altLang="en-US" sz="12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84930" marR="84930" marT="42485" marB="42485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200" b="1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12/13(</a:t>
                      </a:r>
                      <a:r>
                        <a:rPr lang="ko-KR" altLang="en-US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금</a:t>
                      </a:r>
                      <a:r>
                        <a:rPr lang="en-US" altLang="ko-KR" sz="1200" b="1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 </a:t>
                      </a:r>
                      <a:r>
                        <a:rPr lang="en-US" altLang="ko-KR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</a:t>
                      </a:r>
                      <a:r>
                        <a:rPr lang="en-US" altLang="ko-KR" sz="1200" b="1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12/27(</a:t>
                      </a:r>
                      <a:r>
                        <a:rPr lang="ko-KR" altLang="en-US" sz="1200" b="1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금</a:t>
                      </a:r>
                      <a:r>
                        <a:rPr lang="en-US" altLang="ko-KR" sz="1200" b="1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  <a:endParaRPr lang="en-US" altLang="ko-KR" sz="12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3437" marR="3915" marT="391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en-US" altLang="ko-KR" sz="140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세방고딕 Regular" panose="00000500000000000000" pitchFamily="2" charset="-127"/>
                        <a:ea typeface="세방고딕 Regular" panose="00000500000000000000" pitchFamily="2" charset="-127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fontAlgn="ctr">
                        <a:lnSpc>
                          <a:spcPct val="120000"/>
                        </a:lnSpc>
                        <a:spcBef>
                          <a:spcPts val="600"/>
                        </a:spcBef>
                        <a:buFont typeface="Arial" panose="020B0604020202020204" pitchFamily="34" charset="0"/>
                        <a:buNone/>
                      </a:pPr>
                      <a:endParaRPr lang="ko-KR" altLang="en-US" sz="12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3437" marR="3915" marT="391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8740807"/>
                  </a:ext>
                </a:extLst>
              </a:tr>
              <a:tr h="52886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kern="1200" noProof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서비스 구축</a:t>
                      </a:r>
                      <a:endParaRPr lang="ko-KR" altLang="en-US" sz="1200" b="1" kern="120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84930" marR="84930" marT="42485" marB="42485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200" b="1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12/13(</a:t>
                      </a:r>
                      <a:r>
                        <a:rPr lang="ko-KR" altLang="en-US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금</a:t>
                      </a:r>
                      <a:r>
                        <a:rPr lang="en-US" altLang="ko-KR" sz="1200" b="1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 </a:t>
                      </a:r>
                      <a:r>
                        <a:rPr lang="en-US" altLang="ko-KR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</a:t>
                      </a:r>
                      <a:r>
                        <a:rPr lang="en-US" altLang="ko-KR" sz="1200" b="1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12/30(</a:t>
                      </a:r>
                      <a:r>
                        <a:rPr lang="ko-KR" altLang="en-US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월</a:t>
                      </a:r>
                      <a:r>
                        <a:rPr lang="en-US" altLang="ko-KR" sz="1200" b="1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  <a:endParaRPr lang="en-US" altLang="ko-KR" sz="12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3437" marR="3915" marT="391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ko-KR" altLang="en-US" sz="1400" b="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세방고딕 Regular" panose="00000500000000000000" pitchFamily="2" charset="-127"/>
                        <a:ea typeface="세방고딕 Regular" panose="00000500000000000000" pitchFamily="2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fontAlgn="ctr">
                        <a:lnSpc>
                          <a:spcPct val="120000"/>
                        </a:lnSpc>
                        <a:spcBef>
                          <a:spcPts val="6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ko-KR" altLang="en-US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최적화</a:t>
                      </a:r>
                      <a:r>
                        <a:rPr lang="en-US" altLang="ko-KR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오류 수정</a:t>
                      </a:r>
                    </a:p>
                  </a:txBody>
                  <a:tcPr marL="33437" marR="3915" marT="391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273046"/>
                  </a:ext>
                </a:extLst>
              </a:tr>
              <a:tr h="52886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kern="120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총 개발기간</a:t>
                      </a:r>
                    </a:p>
                  </a:txBody>
                  <a:tcPr marL="84930" marR="84930" marT="42485" marB="42485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200" b="1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12/5(</a:t>
                      </a:r>
                      <a:r>
                        <a:rPr lang="ko-KR" altLang="en-US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월</a:t>
                      </a:r>
                      <a:r>
                        <a:rPr lang="en-US" altLang="ko-KR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 ~ </a:t>
                      </a:r>
                      <a:r>
                        <a:rPr lang="en-US" altLang="ko-KR" sz="1200" b="1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12/30(</a:t>
                      </a:r>
                      <a:r>
                        <a:rPr lang="ko-KR" altLang="en-US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월</a:t>
                      </a:r>
                      <a:r>
                        <a:rPr lang="en-US" altLang="ko-KR" sz="1200" b="1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)(</a:t>
                      </a:r>
                      <a:r>
                        <a:rPr lang="ko-KR" altLang="en-US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총 </a:t>
                      </a:r>
                      <a:r>
                        <a:rPr lang="en-US" altLang="ko-KR" sz="1200" b="1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</a:t>
                      </a:r>
                      <a:r>
                        <a:rPr lang="ko-KR" altLang="en-US" sz="1200" b="1" kern="120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주</a:t>
                      </a:r>
                      <a:r>
                        <a:rPr lang="en-US" altLang="ko-KR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</a:p>
                  </a:txBody>
                  <a:tcPr marL="33437" marR="3915" marT="391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ko-KR" altLang="en-US" sz="1400" b="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세방고딕 Regular" panose="00000500000000000000" pitchFamily="2" charset="-127"/>
                        <a:ea typeface="세방고딕 Regular" panose="00000500000000000000" pitchFamily="2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ko-KR" altLang="en-US" sz="1400" b="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세방고딕 Regular" panose="00000500000000000000" pitchFamily="2" charset="-127"/>
                        <a:ea typeface="세방고딕 Regular" panose="00000500000000000000" pitchFamily="2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0985464"/>
                  </a:ext>
                </a:extLst>
              </a:tr>
            </a:tbl>
          </a:graphicData>
        </a:graphic>
      </p:graphicFrame>
      <p:pic>
        <p:nvPicPr>
          <p:cNvPr id="104" name="그래픽 103">
            <a:extLst>
              <a:ext uri="{FF2B5EF4-FFF2-40B4-BE49-F238E27FC236}">
                <a16:creationId xmlns:a16="http://schemas.microsoft.com/office/drawing/2014/main" id="{798868CC-A712-50CF-7DBD-44E0281E482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179625" y="5477900"/>
            <a:ext cx="124936" cy="124936"/>
          </a:xfrm>
          <a:prstGeom prst="rect">
            <a:avLst/>
          </a:prstGeom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4574111" y="3307757"/>
            <a:ext cx="2474844" cy="326913"/>
            <a:chOff x="4574111" y="3307757"/>
            <a:chExt cx="2474844" cy="326913"/>
          </a:xfrm>
        </p:grpSpPr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11" y="3307757"/>
              <a:ext cx="2474844" cy="326913"/>
              <a:chOff x="4665551" y="3307757"/>
              <a:chExt cx="2474844" cy="326913"/>
            </a:xfrm>
          </p:grpSpPr>
          <p:grpSp>
            <p:nvGrpSpPr>
              <p:cNvPr id="47" name="그룹 46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51" y="3307757"/>
                <a:ext cx="2456768" cy="326913"/>
                <a:chOff x="4665552" y="3307757"/>
                <a:chExt cx="2629855" cy="358635"/>
              </a:xfrm>
            </p:grpSpPr>
            <p:sp>
              <p:nvSpPr>
                <p:cNvPr id="42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2629855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세방고딕 Regular" panose="00000500000000000000" pitchFamily="2" charset="-127"/>
                    <a:ea typeface="세방고딕 Regular" panose="00000500000000000000" pitchFamily="2" charset="-127"/>
                  </a:endParaRPr>
                </a:p>
              </p:txBody>
            </p:sp>
            <p:sp>
              <p:nvSpPr>
                <p:cNvPr id="43" name="타원 42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세방고딕 Regular" panose="00000500000000000000" pitchFamily="2" charset="-127"/>
                    <a:ea typeface="세방고딕 Regular" panose="00000500000000000000" pitchFamily="2" charset="-127"/>
                  </a:endParaRPr>
                </a:p>
              </p:txBody>
            </p:sp>
          </p:grp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2121736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프로젝트 기획 및 주제 선정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06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xmlns="" r:embed="rId15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888777C6-37C6-2C9B-E4E8-F841A676F252}"/>
              </a:ext>
            </a:extLst>
          </p:cNvPr>
          <p:cNvGrpSpPr/>
          <p:nvPr/>
        </p:nvGrpSpPr>
        <p:grpSpPr>
          <a:xfrm>
            <a:off x="7383737" y="3307757"/>
            <a:ext cx="1446165" cy="326913"/>
            <a:chOff x="7383737" y="3307757"/>
            <a:chExt cx="1446165" cy="326913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A5D00CAB-39EC-5F44-BC5A-AD56D3CB3D2E}"/>
                </a:ext>
              </a:extLst>
            </p:cNvPr>
            <p:cNvGrpSpPr/>
            <p:nvPr/>
          </p:nvGrpSpPr>
          <p:grpSpPr>
            <a:xfrm>
              <a:off x="7383737" y="3307757"/>
              <a:ext cx="1446165" cy="326913"/>
              <a:chOff x="4665551" y="3307757"/>
              <a:chExt cx="1446165" cy="326913"/>
            </a:xfrm>
          </p:grpSpPr>
          <p:grpSp>
            <p:nvGrpSpPr>
              <p:cNvPr id="50" name="그룹 49">
                <a:extLst>
                  <a:ext uri="{FF2B5EF4-FFF2-40B4-BE49-F238E27FC236}">
                    <a16:creationId xmlns:a16="http://schemas.microsoft.com/office/drawing/2014/main" id="{116429E9-8018-650E-0A76-0F372A969D05}"/>
                  </a:ext>
                </a:extLst>
              </p:cNvPr>
              <p:cNvGrpSpPr/>
              <p:nvPr/>
            </p:nvGrpSpPr>
            <p:grpSpPr>
              <a:xfrm>
                <a:off x="4665551" y="3307757"/>
                <a:ext cx="1446165" cy="326913"/>
                <a:chOff x="4665552" y="3307757"/>
                <a:chExt cx="1548052" cy="358635"/>
              </a:xfrm>
            </p:grpSpPr>
            <p:sp>
              <p:nvSpPr>
                <p:cNvPr id="52" name="사각형: 둥근 모서리 51">
                  <a:extLst>
                    <a:ext uri="{FF2B5EF4-FFF2-40B4-BE49-F238E27FC236}">
                      <a16:creationId xmlns:a16="http://schemas.microsoft.com/office/drawing/2014/main" id="{71A39B3E-69FF-C3F1-24C8-64A4F4271D63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1548052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세방고딕 Regular" panose="00000500000000000000" pitchFamily="2" charset="-127"/>
                    <a:ea typeface="세방고딕 Regular" panose="00000500000000000000" pitchFamily="2" charset="-127"/>
                  </a:endParaRPr>
                </a:p>
              </p:txBody>
            </p:sp>
            <p:sp>
              <p:nvSpPr>
                <p:cNvPr id="53" name="타원 52">
                  <a:extLst>
                    <a:ext uri="{FF2B5EF4-FFF2-40B4-BE49-F238E27FC236}">
                      <a16:creationId xmlns:a16="http://schemas.microsoft.com/office/drawing/2014/main" id="{5F7042F3-8D75-1DD9-4294-AE00C5FD31F5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세방고딕 Regular" panose="00000500000000000000" pitchFamily="2" charset="-127"/>
                    <a:ea typeface="세방고딕 Regular" panose="00000500000000000000" pitchFamily="2" charset="-127"/>
                  </a:endParaRPr>
                </a:p>
              </p:txBody>
            </p:sp>
          </p:grp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0161B534-EA92-F4BB-D3E0-0D678E22BBFC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1093057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기획안 작성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07" name="그래픽 106">
              <a:extLst>
                <a:ext uri="{FF2B5EF4-FFF2-40B4-BE49-F238E27FC236}">
                  <a16:creationId xmlns:a16="http://schemas.microsoft.com/office/drawing/2014/main" id="{91B6FA92-3B1E-BAF5-F2DD-ED657763F1E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xmlns="" r:embed="rId15"/>
                </a:ext>
              </a:extLst>
            </a:blip>
            <a:stretch>
              <a:fillRect/>
            </a:stretch>
          </p:blipFill>
          <p:spPr>
            <a:xfrm>
              <a:off x="7490054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BFC2B727-B097-F8BF-18D1-2BB4C23A519E}"/>
              </a:ext>
            </a:extLst>
          </p:cNvPr>
          <p:cNvGrpSpPr/>
          <p:nvPr/>
        </p:nvGrpSpPr>
        <p:grpSpPr>
          <a:xfrm>
            <a:off x="4574111" y="3841157"/>
            <a:ext cx="2474845" cy="326913"/>
            <a:chOff x="4574111" y="3841157"/>
            <a:chExt cx="2474845" cy="326913"/>
          </a:xfrm>
        </p:grpSpPr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id="{6CD6E83C-DB2E-7D5C-2AC4-D5A1AFF39FB6}"/>
                </a:ext>
              </a:extLst>
            </p:cNvPr>
            <p:cNvGrpSpPr/>
            <p:nvPr/>
          </p:nvGrpSpPr>
          <p:grpSpPr>
            <a:xfrm>
              <a:off x="4574111" y="3841157"/>
              <a:ext cx="2474845" cy="326913"/>
              <a:chOff x="4665551" y="3307757"/>
              <a:chExt cx="2474845" cy="326913"/>
            </a:xfrm>
          </p:grpSpPr>
          <p:grpSp>
            <p:nvGrpSpPr>
              <p:cNvPr id="59" name="그룹 58">
                <a:extLst>
                  <a:ext uri="{FF2B5EF4-FFF2-40B4-BE49-F238E27FC236}">
                    <a16:creationId xmlns:a16="http://schemas.microsoft.com/office/drawing/2014/main" id="{AE9A50F4-E71B-661C-F76E-57AAD92A8ACF}"/>
                  </a:ext>
                </a:extLst>
              </p:cNvPr>
              <p:cNvGrpSpPr/>
              <p:nvPr/>
            </p:nvGrpSpPr>
            <p:grpSpPr>
              <a:xfrm>
                <a:off x="4665551" y="3307757"/>
                <a:ext cx="2456768" cy="326913"/>
                <a:chOff x="4665552" y="3307757"/>
                <a:chExt cx="2629855" cy="358635"/>
              </a:xfrm>
            </p:grpSpPr>
            <p:sp>
              <p:nvSpPr>
                <p:cNvPr id="61" name="사각형: 둥근 모서리 60">
                  <a:extLst>
                    <a:ext uri="{FF2B5EF4-FFF2-40B4-BE49-F238E27FC236}">
                      <a16:creationId xmlns:a16="http://schemas.microsoft.com/office/drawing/2014/main" id="{DC02287B-1188-F76D-E52E-E08196FE2CEA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2629855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세방고딕 Regular" panose="00000500000000000000" pitchFamily="2" charset="-127"/>
                    <a:ea typeface="세방고딕 Regular" panose="00000500000000000000" pitchFamily="2" charset="-127"/>
                  </a:endParaRPr>
                </a:p>
              </p:txBody>
            </p:sp>
            <p:sp>
              <p:nvSpPr>
                <p:cNvPr id="62" name="타원 61">
                  <a:extLst>
                    <a:ext uri="{FF2B5EF4-FFF2-40B4-BE49-F238E27FC236}">
                      <a16:creationId xmlns:a16="http://schemas.microsoft.com/office/drawing/2014/main" id="{E1BC6DA3-FFD4-0534-D4E1-8B56407D7977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세방고딕 Regular" panose="00000500000000000000" pitchFamily="2" charset="-127"/>
                    <a:ea typeface="세방고딕 Regular" panose="00000500000000000000" pitchFamily="2" charset="-127"/>
                  </a:endParaRPr>
                </a:p>
              </p:txBody>
            </p:sp>
          </p:grp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348405A1-81F1-1A77-3467-B61984F7C156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2121737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 err="1" smtClean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세그멘트</a:t>
                </a:r>
                <a:r>
                  <a:rPr lang="ko-KR" altLang="en-US" sz="1200" b="1" dirty="0" smtClean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모델 탐색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08" name="그래픽 107">
              <a:extLst>
                <a:ext uri="{FF2B5EF4-FFF2-40B4-BE49-F238E27FC236}">
                  <a16:creationId xmlns:a16="http://schemas.microsoft.com/office/drawing/2014/main" id="{F0E84F05-8158-F45F-6103-1BF5031C7D5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xmlns="" r:embed="rId15"/>
                </a:ext>
              </a:extLst>
            </a:blip>
            <a:stretch>
              <a:fillRect/>
            </a:stretch>
          </p:blipFill>
          <p:spPr>
            <a:xfrm>
              <a:off x="4689702" y="3919590"/>
              <a:ext cx="149803" cy="180532"/>
            </a:xfrm>
            <a:prstGeom prst="rect">
              <a:avLst/>
            </a:prstGeom>
          </p:spPr>
        </p:pic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CD055C24-6525-E6A2-FD97-074FB7AE5900}"/>
              </a:ext>
            </a:extLst>
          </p:cNvPr>
          <p:cNvGrpSpPr/>
          <p:nvPr/>
        </p:nvGrpSpPr>
        <p:grpSpPr>
          <a:xfrm>
            <a:off x="7383738" y="3841157"/>
            <a:ext cx="1813239" cy="494096"/>
            <a:chOff x="7383738" y="3841157"/>
            <a:chExt cx="1813240" cy="494096"/>
          </a:xfrm>
        </p:grpSpPr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4E9D9B01-A33B-D7D2-85F0-D7D5F384A55C}"/>
                </a:ext>
              </a:extLst>
            </p:cNvPr>
            <p:cNvGrpSpPr/>
            <p:nvPr/>
          </p:nvGrpSpPr>
          <p:grpSpPr>
            <a:xfrm>
              <a:off x="7383738" y="3841157"/>
              <a:ext cx="1813240" cy="494096"/>
              <a:chOff x="4665552" y="3307757"/>
              <a:chExt cx="1813240" cy="494096"/>
            </a:xfrm>
          </p:grpSpPr>
          <p:grpSp>
            <p:nvGrpSpPr>
              <p:cNvPr id="65" name="그룹 64">
                <a:extLst>
                  <a:ext uri="{FF2B5EF4-FFF2-40B4-BE49-F238E27FC236}">
                    <a16:creationId xmlns:a16="http://schemas.microsoft.com/office/drawing/2014/main" id="{F1DE10FA-FC55-D960-9DE7-5C37EB730A18}"/>
                  </a:ext>
                </a:extLst>
              </p:cNvPr>
              <p:cNvGrpSpPr/>
              <p:nvPr/>
            </p:nvGrpSpPr>
            <p:grpSpPr>
              <a:xfrm>
                <a:off x="4665552" y="3307757"/>
                <a:ext cx="1706923" cy="326913"/>
                <a:chOff x="4665552" y="3307757"/>
                <a:chExt cx="1827181" cy="358635"/>
              </a:xfrm>
            </p:grpSpPr>
            <p:sp>
              <p:nvSpPr>
                <p:cNvPr id="67" name="사각형: 둥근 모서리 66">
                  <a:extLst>
                    <a:ext uri="{FF2B5EF4-FFF2-40B4-BE49-F238E27FC236}">
                      <a16:creationId xmlns:a16="http://schemas.microsoft.com/office/drawing/2014/main" id="{1F9F6BCD-1E50-DC25-3DA6-02B991267183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1827181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세방고딕 Regular" panose="00000500000000000000" pitchFamily="2" charset="-127"/>
                    <a:ea typeface="세방고딕 Regular" panose="00000500000000000000" pitchFamily="2" charset="-127"/>
                  </a:endParaRPr>
                </a:p>
              </p:txBody>
            </p:sp>
            <p:sp>
              <p:nvSpPr>
                <p:cNvPr id="68" name="타원 67">
                  <a:extLst>
                    <a:ext uri="{FF2B5EF4-FFF2-40B4-BE49-F238E27FC236}">
                      <a16:creationId xmlns:a16="http://schemas.microsoft.com/office/drawing/2014/main" id="{A740A6B6-586D-30F6-3FD5-BE2EADC67242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세방고딕 Regular" panose="00000500000000000000" pitchFamily="2" charset="-127"/>
                    <a:ea typeface="세방고딕 Regular" panose="00000500000000000000" pitchFamily="2" charset="-127"/>
                  </a:endParaRPr>
                </a:p>
              </p:txBody>
            </p:sp>
          </p:grp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C0CA86B6-E11A-4CCB-186F-0F7E9CCD0942}"/>
                  </a:ext>
                </a:extLst>
              </p:cNvPr>
              <p:cNvSpPr txBox="1"/>
              <p:nvPr/>
            </p:nvSpPr>
            <p:spPr>
              <a:xfrm>
                <a:off x="5018660" y="3340188"/>
                <a:ext cx="1460132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 smtClean="0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세방고딕 Regular" panose="00000500000000000000" pitchFamily="2" charset="-127"/>
                    <a:ea typeface="세방고딕 Regular" panose="00000500000000000000" pitchFamily="2" charset="-127"/>
                  </a:rPr>
                  <a:t>스타일 </a:t>
                </a:r>
                <a:r>
                  <a:rPr lang="ko-KR" altLang="en-US" sz="1200" b="1" dirty="0" err="1" smtClean="0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세방고딕 Regular" panose="00000500000000000000" pitchFamily="2" charset="-127"/>
                    <a:ea typeface="세방고딕 Regular" panose="00000500000000000000" pitchFamily="2" charset="-127"/>
                  </a:rPr>
                  <a:t>트랜스퍼</a:t>
                </a:r>
                <a:r>
                  <a:rPr lang="ko-KR" altLang="en-US" sz="1200" b="1" dirty="0" smtClean="0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세방고딕 Regular" panose="00000500000000000000" pitchFamily="2" charset="-127"/>
                    <a:ea typeface="세방고딕 Regular" panose="00000500000000000000" pitchFamily="2" charset="-127"/>
                  </a:rPr>
                  <a:t> 모델 탐색</a:t>
                </a:r>
                <a:endParaRPr lang="en-US" altLang="ko-KR" sz="1200" b="1" dirty="0" smtClean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세방고딕 Regular" panose="00000500000000000000" pitchFamily="2" charset="-127"/>
                  <a:ea typeface="세방고딕 Regular" panose="00000500000000000000" pitchFamily="2" charset="-127"/>
                </a:endParaRPr>
              </a:p>
            </p:txBody>
          </p:sp>
        </p:grpSp>
        <p:pic>
          <p:nvPicPr>
            <p:cNvPr id="109" name="그래픽 108">
              <a:extLst>
                <a:ext uri="{FF2B5EF4-FFF2-40B4-BE49-F238E27FC236}">
                  <a16:creationId xmlns:a16="http://schemas.microsoft.com/office/drawing/2014/main" id="{1189161E-548A-6C49-38FE-EFA417864C8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xmlns="" r:embed="rId15"/>
                </a:ext>
              </a:extLst>
            </a:blip>
            <a:stretch>
              <a:fillRect/>
            </a:stretch>
          </p:blipFill>
          <p:spPr>
            <a:xfrm>
              <a:off x="7490054" y="3919590"/>
              <a:ext cx="149803" cy="180532"/>
            </a:xfrm>
            <a:prstGeom prst="rect">
              <a:avLst/>
            </a:prstGeom>
          </p:spPr>
        </p:pic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BB6F0D4E-432C-3F96-3EA3-85698E2C9828}"/>
              </a:ext>
            </a:extLst>
          </p:cNvPr>
          <p:cNvGrpSpPr/>
          <p:nvPr/>
        </p:nvGrpSpPr>
        <p:grpSpPr>
          <a:xfrm>
            <a:off x="4560486" y="4370850"/>
            <a:ext cx="2488470" cy="494096"/>
            <a:chOff x="4574111" y="4369794"/>
            <a:chExt cx="2456768" cy="494096"/>
          </a:xfrm>
        </p:grpSpPr>
        <p:grpSp>
          <p:nvGrpSpPr>
            <p:cNvPr id="70" name="그룹 69">
              <a:extLst>
                <a:ext uri="{FF2B5EF4-FFF2-40B4-BE49-F238E27FC236}">
                  <a16:creationId xmlns:a16="http://schemas.microsoft.com/office/drawing/2014/main" id="{227E8274-0A2C-8357-6959-DE160D7042F3}"/>
                </a:ext>
              </a:extLst>
            </p:cNvPr>
            <p:cNvGrpSpPr/>
            <p:nvPr/>
          </p:nvGrpSpPr>
          <p:grpSpPr>
            <a:xfrm>
              <a:off x="4574111" y="4369794"/>
              <a:ext cx="2456768" cy="494096"/>
              <a:chOff x="4665551" y="3307757"/>
              <a:chExt cx="2456768" cy="494096"/>
            </a:xfrm>
          </p:grpSpPr>
          <p:grpSp>
            <p:nvGrpSpPr>
              <p:cNvPr id="71" name="그룹 70">
                <a:extLst>
                  <a:ext uri="{FF2B5EF4-FFF2-40B4-BE49-F238E27FC236}">
                    <a16:creationId xmlns:a16="http://schemas.microsoft.com/office/drawing/2014/main" id="{7CB7853C-4AC9-1069-44B0-8817D1F1FD55}"/>
                  </a:ext>
                </a:extLst>
              </p:cNvPr>
              <p:cNvGrpSpPr/>
              <p:nvPr/>
            </p:nvGrpSpPr>
            <p:grpSpPr>
              <a:xfrm>
                <a:off x="4665551" y="3307757"/>
                <a:ext cx="2456768" cy="326913"/>
                <a:chOff x="4665552" y="3307757"/>
                <a:chExt cx="2629855" cy="358635"/>
              </a:xfrm>
            </p:grpSpPr>
            <p:sp>
              <p:nvSpPr>
                <p:cNvPr id="73" name="사각형: 둥근 모서리 72">
                  <a:extLst>
                    <a:ext uri="{FF2B5EF4-FFF2-40B4-BE49-F238E27FC236}">
                      <a16:creationId xmlns:a16="http://schemas.microsoft.com/office/drawing/2014/main" id="{8E545408-E50B-6F90-D463-953D3929A35B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2629855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세방고딕 Regular" panose="00000500000000000000" pitchFamily="2" charset="-127"/>
                    <a:ea typeface="세방고딕 Regular" panose="00000500000000000000" pitchFamily="2" charset="-127"/>
                  </a:endParaRPr>
                </a:p>
              </p:txBody>
            </p:sp>
            <p:sp>
              <p:nvSpPr>
                <p:cNvPr id="74" name="타원 73">
                  <a:extLst>
                    <a:ext uri="{FF2B5EF4-FFF2-40B4-BE49-F238E27FC236}">
                      <a16:creationId xmlns:a16="http://schemas.microsoft.com/office/drawing/2014/main" id="{79F59F47-FAF7-0CDE-8C5F-5CB9BE8DB0C8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세방고딕 Regular" panose="00000500000000000000" pitchFamily="2" charset="-127"/>
                    <a:ea typeface="세방고딕 Regular" panose="00000500000000000000" pitchFamily="2" charset="-127"/>
                  </a:endParaRPr>
                </a:p>
              </p:txBody>
            </p:sp>
          </p:grp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87DBD37F-43AA-5CBF-7186-802468863128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197150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en-US" altLang="ko-KR" sz="1200" b="1" dirty="0" smtClean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AI</a:t>
                </a:r>
                <a:r>
                  <a:rPr lang="ko-KR" altLang="en-US" sz="1200" b="1" dirty="0" smtClean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모델을 사용 할 수 있게 최적화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10" name="그래픽 109">
              <a:extLst>
                <a:ext uri="{FF2B5EF4-FFF2-40B4-BE49-F238E27FC236}">
                  <a16:creationId xmlns:a16="http://schemas.microsoft.com/office/drawing/2014/main" id="{15183D72-F3C9-5CD5-A80E-1E66FBC59C3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xmlns="" r:embed="rId15"/>
                </a:ext>
              </a:extLst>
            </a:blip>
            <a:stretch>
              <a:fillRect/>
            </a:stretch>
          </p:blipFill>
          <p:spPr>
            <a:xfrm>
              <a:off x="4689702" y="4443464"/>
              <a:ext cx="149803" cy="180532"/>
            </a:xfrm>
            <a:prstGeom prst="rect">
              <a:avLst/>
            </a:prstGeom>
          </p:spPr>
        </p:pic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C382DD9C-6CFA-79A9-21D9-D91086EC0AAE}"/>
              </a:ext>
            </a:extLst>
          </p:cNvPr>
          <p:cNvGrpSpPr/>
          <p:nvPr/>
        </p:nvGrpSpPr>
        <p:grpSpPr>
          <a:xfrm>
            <a:off x="4574111" y="4896844"/>
            <a:ext cx="2456768" cy="326913"/>
            <a:chOff x="4574111" y="4896844"/>
            <a:chExt cx="2456768" cy="326913"/>
          </a:xfrm>
        </p:grpSpPr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id="{600DF8E4-19D4-A618-4116-A49208004C00}"/>
                </a:ext>
              </a:extLst>
            </p:cNvPr>
            <p:cNvGrpSpPr/>
            <p:nvPr/>
          </p:nvGrpSpPr>
          <p:grpSpPr>
            <a:xfrm>
              <a:off x="4574111" y="4896844"/>
              <a:ext cx="2456768" cy="326913"/>
              <a:chOff x="4665551" y="3307757"/>
              <a:chExt cx="2456768" cy="326913"/>
            </a:xfrm>
          </p:grpSpPr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53C15FE9-37C0-C698-231F-B566813453D7}"/>
                  </a:ext>
                </a:extLst>
              </p:cNvPr>
              <p:cNvGrpSpPr/>
              <p:nvPr/>
            </p:nvGrpSpPr>
            <p:grpSpPr>
              <a:xfrm>
                <a:off x="4665551" y="3307757"/>
                <a:ext cx="2456768" cy="326913"/>
                <a:chOff x="4665552" y="3307757"/>
                <a:chExt cx="2629855" cy="358635"/>
              </a:xfrm>
            </p:grpSpPr>
            <p:sp>
              <p:nvSpPr>
                <p:cNvPr id="79" name="사각형: 둥근 모서리 78">
                  <a:extLst>
                    <a:ext uri="{FF2B5EF4-FFF2-40B4-BE49-F238E27FC236}">
                      <a16:creationId xmlns:a16="http://schemas.microsoft.com/office/drawing/2014/main" id="{609A3379-4631-8276-AF8A-10994CDEF097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2629855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세방고딕 Regular" panose="00000500000000000000" pitchFamily="2" charset="-127"/>
                    <a:ea typeface="세방고딕 Regular" panose="00000500000000000000" pitchFamily="2" charset="-127"/>
                  </a:endParaRPr>
                </a:p>
              </p:txBody>
            </p:sp>
            <p:sp>
              <p:nvSpPr>
                <p:cNvPr id="80" name="타원 79">
                  <a:extLst>
                    <a:ext uri="{FF2B5EF4-FFF2-40B4-BE49-F238E27FC236}">
                      <a16:creationId xmlns:a16="http://schemas.microsoft.com/office/drawing/2014/main" id="{5E20FC97-1169-EB3D-C18F-8768D8E1244D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세방고딕 Regular" panose="00000500000000000000" pitchFamily="2" charset="-127"/>
                    <a:ea typeface="세방고딕 Regular" panose="00000500000000000000" pitchFamily="2" charset="-127"/>
                  </a:endParaRPr>
                </a:p>
              </p:txBody>
            </p:sp>
          </p:grp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AF4CF284-F5E9-7E56-4BF0-D714FE48825D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1971509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en-US" altLang="ko-KR" sz="1200" b="1" dirty="0" smtClean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UI &amp; </a:t>
                </a:r>
                <a:r>
                  <a:rPr lang="ko-KR" altLang="en-US" sz="1200" b="1" dirty="0" smtClean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서비스 </a:t>
                </a:r>
                <a:r>
                  <a:rPr lang="ko-KR" altLang="en-US" sz="1200" b="1" dirty="0" err="1" smtClean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재기획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16" name="그래픽 115">
              <a:extLst>
                <a:ext uri="{FF2B5EF4-FFF2-40B4-BE49-F238E27FC236}">
                  <a16:creationId xmlns:a16="http://schemas.microsoft.com/office/drawing/2014/main" id="{F79D55F9-8B33-7828-2890-B15818F01CA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xmlns="" r:embed="rId15"/>
                </a:ext>
              </a:extLst>
            </a:blip>
            <a:stretch>
              <a:fillRect/>
            </a:stretch>
          </p:blipFill>
          <p:spPr>
            <a:xfrm>
              <a:off x="4689702" y="4967339"/>
              <a:ext cx="149803" cy="180532"/>
            </a:xfrm>
            <a:prstGeom prst="rect">
              <a:avLst/>
            </a:prstGeom>
          </p:spPr>
        </p:pic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0692785A-1488-81E8-8926-A91D1A214D4B}"/>
              </a:ext>
            </a:extLst>
          </p:cNvPr>
          <p:cNvGrpSpPr/>
          <p:nvPr/>
        </p:nvGrpSpPr>
        <p:grpSpPr>
          <a:xfrm>
            <a:off x="4574111" y="5427069"/>
            <a:ext cx="2474845" cy="326913"/>
            <a:chOff x="4574111" y="5427069"/>
            <a:chExt cx="2474845" cy="326913"/>
          </a:xfrm>
        </p:grpSpPr>
        <p:grpSp>
          <p:nvGrpSpPr>
            <p:cNvPr id="82" name="그룹 81">
              <a:extLst>
                <a:ext uri="{FF2B5EF4-FFF2-40B4-BE49-F238E27FC236}">
                  <a16:creationId xmlns:a16="http://schemas.microsoft.com/office/drawing/2014/main" id="{A3DDF3FC-4E6B-2215-D355-EF844455C59D}"/>
                </a:ext>
              </a:extLst>
            </p:cNvPr>
            <p:cNvGrpSpPr/>
            <p:nvPr/>
          </p:nvGrpSpPr>
          <p:grpSpPr>
            <a:xfrm>
              <a:off x="4574111" y="5427069"/>
              <a:ext cx="2474845" cy="326913"/>
              <a:chOff x="4665551" y="3307757"/>
              <a:chExt cx="2474845" cy="326913"/>
            </a:xfrm>
          </p:grpSpPr>
          <p:grpSp>
            <p:nvGrpSpPr>
              <p:cNvPr id="83" name="그룹 82">
                <a:extLst>
                  <a:ext uri="{FF2B5EF4-FFF2-40B4-BE49-F238E27FC236}">
                    <a16:creationId xmlns:a16="http://schemas.microsoft.com/office/drawing/2014/main" id="{2B9F5418-A583-2D10-0E17-270C2518FD59}"/>
                  </a:ext>
                </a:extLst>
              </p:cNvPr>
              <p:cNvGrpSpPr/>
              <p:nvPr/>
            </p:nvGrpSpPr>
            <p:grpSpPr>
              <a:xfrm>
                <a:off x="4665551" y="3307757"/>
                <a:ext cx="2456768" cy="326913"/>
                <a:chOff x="4665552" y="3307757"/>
                <a:chExt cx="2629855" cy="358635"/>
              </a:xfrm>
            </p:grpSpPr>
            <p:sp>
              <p:nvSpPr>
                <p:cNvPr id="85" name="사각형: 둥근 모서리 84">
                  <a:extLst>
                    <a:ext uri="{FF2B5EF4-FFF2-40B4-BE49-F238E27FC236}">
                      <a16:creationId xmlns:a16="http://schemas.microsoft.com/office/drawing/2014/main" id="{085CAA8B-560C-951E-7A12-FF6ED0E82B03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2629855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세방고딕 Regular" panose="00000500000000000000" pitchFamily="2" charset="-127"/>
                    <a:ea typeface="세방고딕 Regular" panose="00000500000000000000" pitchFamily="2" charset="-127"/>
                  </a:endParaRPr>
                </a:p>
              </p:txBody>
            </p:sp>
            <p:sp>
              <p:nvSpPr>
                <p:cNvPr id="86" name="타원 85">
                  <a:extLst>
                    <a:ext uri="{FF2B5EF4-FFF2-40B4-BE49-F238E27FC236}">
                      <a16:creationId xmlns:a16="http://schemas.microsoft.com/office/drawing/2014/main" id="{BA64813E-02E1-AB0E-776B-F41AF9BB336B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세방고딕 Regular" panose="00000500000000000000" pitchFamily="2" charset="-127"/>
                    <a:ea typeface="세방고딕 Regular" panose="00000500000000000000" pitchFamily="2" charset="-127"/>
                  </a:endParaRPr>
                </a:p>
              </p:txBody>
            </p:sp>
          </p:grp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836BC604-1341-255F-4D68-038320EDB4D1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2121737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indent="0" fontAlgn="ctr">
                  <a:spcBef>
                    <a:spcPts val="600"/>
                  </a:spcBef>
                  <a:buFont typeface="Arial" panose="020B0604020202020204" pitchFamily="34" charset="0"/>
                  <a:buNone/>
                  <a:defRPr/>
                </a:pPr>
                <a:r>
                  <a:rPr lang="ko-KR" altLang="en-US" sz="1200" b="1" dirty="0" smtClean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서비스 </a:t>
                </a: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시스템 설계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17" name="그래픽 116">
              <a:extLst>
                <a:ext uri="{FF2B5EF4-FFF2-40B4-BE49-F238E27FC236}">
                  <a16:creationId xmlns:a16="http://schemas.microsoft.com/office/drawing/2014/main" id="{01B09901-6B22-2819-F326-A2CC1AA6BA7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xmlns="" r:embed="rId15"/>
                </a:ext>
              </a:extLst>
            </a:blip>
            <a:stretch>
              <a:fillRect/>
            </a:stretch>
          </p:blipFill>
          <p:spPr>
            <a:xfrm>
              <a:off x="4689702" y="5505502"/>
              <a:ext cx="149803" cy="180532"/>
            </a:xfrm>
            <a:prstGeom prst="rect">
              <a:avLst/>
            </a:prstGeom>
          </p:spPr>
        </p:pic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5C40BBE-095E-01FB-2528-6DF0EF1A33DB}"/>
              </a:ext>
            </a:extLst>
          </p:cNvPr>
          <p:cNvGrpSpPr/>
          <p:nvPr/>
        </p:nvGrpSpPr>
        <p:grpSpPr>
          <a:xfrm>
            <a:off x="7383738" y="5427069"/>
            <a:ext cx="1936899" cy="326914"/>
            <a:chOff x="7383738" y="5427069"/>
            <a:chExt cx="1936899" cy="326914"/>
          </a:xfrm>
        </p:grpSpPr>
        <p:grpSp>
          <p:nvGrpSpPr>
            <p:cNvPr id="88" name="그룹 87">
              <a:extLst>
                <a:ext uri="{FF2B5EF4-FFF2-40B4-BE49-F238E27FC236}">
                  <a16:creationId xmlns:a16="http://schemas.microsoft.com/office/drawing/2014/main" id="{56131837-9B70-2254-3652-7A3BBC83141F}"/>
                </a:ext>
              </a:extLst>
            </p:cNvPr>
            <p:cNvGrpSpPr/>
            <p:nvPr/>
          </p:nvGrpSpPr>
          <p:grpSpPr>
            <a:xfrm>
              <a:off x="7383738" y="5427069"/>
              <a:ext cx="1936899" cy="326914"/>
              <a:chOff x="4665552" y="3307757"/>
              <a:chExt cx="1936899" cy="326914"/>
            </a:xfrm>
          </p:grpSpPr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FDB2CC05-7D07-CB94-1C11-AA6CA7F3F719}"/>
                  </a:ext>
                </a:extLst>
              </p:cNvPr>
              <p:cNvGrpSpPr/>
              <p:nvPr/>
            </p:nvGrpSpPr>
            <p:grpSpPr>
              <a:xfrm>
                <a:off x="4665552" y="3307757"/>
                <a:ext cx="1706923" cy="326914"/>
                <a:chOff x="4665552" y="3307756"/>
                <a:chExt cx="1827181" cy="358636"/>
              </a:xfrm>
            </p:grpSpPr>
            <p:sp>
              <p:nvSpPr>
                <p:cNvPr id="91" name="사각형: 둥근 모서리 90">
                  <a:extLst>
                    <a:ext uri="{FF2B5EF4-FFF2-40B4-BE49-F238E27FC236}">
                      <a16:creationId xmlns:a16="http://schemas.microsoft.com/office/drawing/2014/main" id="{CE4D7620-95B3-3AFE-FF16-14EA352FDE4C}"/>
                    </a:ext>
                  </a:extLst>
                </p:cNvPr>
                <p:cNvSpPr/>
                <p:nvPr/>
              </p:nvSpPr>
              <p:spPr>
                <a:xfrm>
                  <a:off x="4665552" y="3307756"/>
                  <a:ext cx="1827181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세방고딕 Regular" panose="00000500000000000000" pitchFamily="2" charset="-127"/>
                    <a:ea typeface="세방고딕 Regular" panose="00000500000000000000" pitchFamily="2" charset="-127"/>
                  </a:endParaRPr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D4AF9CA9-195E-A7C9-670D-7BCD3B05EC8A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세방고딕 Regular" panose="00000500000000000000" pitchFamily="2" charset="-127"/>
                    <a:ea typeface="세방고딕 Regular" panose="00000500000000000000" pitchFamily="2" charset="-127"/>
                  </a:endParaRPr>
                </a:p>
              </p:txBody>
            </p:sp>
          </p:grpSp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2AE65555-DE71-51FC-E0CD-0ACA6582EEE6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1583792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웹</a:t>
                </a:r>
                <a:r>
                  <a:rPr lang="ko-KR" altLang="en-US" sz="1200" b="1" dirty="0" smtClean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</a:t>
                </a: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플랫폼 구현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18" name="그래픽 117">
              <a:extLst>
                <a:ext uri="{FF2B5EF4-FFF2-40B4-BE49-F238E27FC236}">
                  <a16:creationId xmlns:a16="http://schemas.microsoft.com/office/drawing/2014/main" id="{D020AD65-5473-489B-22AE-45FCA857C24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xmlns="" r:embed="rId15"/>
                </a:ext>
              </a:extLst>
            </a:blip>
            <a:stretch>
              <a:fillRect/>
            </a:stretch>
          </p:blipFill>
          <p:spPr>
            <a:xfrm>
              <a:off x="7490054" y="5505502"/>
              <a:ext cx="149803" cy="18053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06105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smtClean="0"/>
              <a:t>프로젝트 수행 경과</a:t>
            </a:r>
            <a:endParaRPr lang="ko-KR" altLang="en-US" dirty="0"/>
          </a:p>
        </p:txBody>
      </p:sp>
      <p:sp>
        <p:nvSpPr>
          <p:cNvPr id="5" name="부제목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0642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한쪽 모서리 38"/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376102" y="333243"/>
            <a:ext cx="5948498" cy="830997"/>
            <a:chOff x="376102" y="333243"/>
            <a:chExt cx="5948498" cy="830997"/>
          </a:xfrm>
        </p:grpSpPr>
        <p:sp>
          <p:nvSpPr>
            <p:cNvPr id="27" name="TextBox 26"/>
            <p:cNvSpPr txBox="1"/>
            <p:nvPr/>
          </p:nvSpPr>
          <p:spPr>
            <a:xfrm>
              <a:off x="1461721" y="366114"/>
              <a:ext cx="225221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200" b="1">
                  <a:ln w="9525"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맑은 고딕"/>
                  <a:ea typeface="맑은 고딕"/>
                </a:rPr>
                <a:t>K-Digital Training</a:t>
              </a:r>
              <a:endParaRPr lang="ko-KR" altLang="en-US" sz="1200" b="1">
                <a:ln w="9525"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>
                    <a:alpha val="50000"/>
                  </a:srgbClr>
                </a:solidFill>
                <a:latin typeface="맑은 고딕"/>
                <a:ea typeface="맑은 고딕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b="1">
                  <a:ln w="9525"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/>
                  <a:ea typeface="맑은 고딕"/>
                </a:rPr>
                <a:t>프로젝트 수행 경과</a:t>
              </a:r>
              <a:endParaRPr lang="ko-KR" altLang="en-US" sz="2800" b="1"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76102" y="333243"/>
              <a:ext cx="1266679" cy="80975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>
                  <a:ln w="9525"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/>
                  <a:ea typeface="세방고딕 Bold"/>
                </a:rPr>
                <a:t>04</a:t>
              </a:r>
              <a:endParaRPr lang="ko-KR" altLang="en-US" sz="4400" b="1">
                <a:ln w="9525"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/>
                <a:ea typeface="세방고딕 Regular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anchor="ctr">
            <a:noAutofit/>
          </a:bodyPr>
          <a:lstStyle/>
          <a:p>
            <a:pPr algn="ctr">
              <a:defRPr/>
            </a:pPr>
            <a:endParaRPr lang="ko-KR" altLang="en-US" sz="1600" b="1" spc="600">
              <a:ln w="9525"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/>
              <a:ea typeface="세방고딕 Regular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anchor="ctr">
            <a:noAutofit/>
          </a:bodyPr>
          <a:lstStyle/>
          <a:p>
            <a:pPr algn="ctr">
              <a:defRPr/>
            </a:pPr>
            <a:endParaRPr lang="ko-KR" altLang="en-US" sz="1600" b="1" spc="600">
              <a:ln w="9525"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/>
              <a:ea typeface="세방고딕 Regular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541891" y="1430219"/>
            <a:ext cx="10526159" cy="646331"/>
            <a:chOff x="541891" y="1430219"/>
            <a:chExt cx="10526159" cy="646331"/>
          </a:xfrm>
        </p:grpSpPr>
        <p:sp>
          <p:nvSpPr>
            <p:cNvPr id="24" name="TextBox 23"/>
            <p:cNvSpPr txBox="1"/>
            <p:nvPr/>
          </p:nvSpPr>
          <p:spPr>
            <a:xfrm>
              <a:off x="743615" y="1430219"/>
              <a:ext cx="10324435" cy="63480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b="1">
                  <a:solidFill>
                    <a:schemeClr val="tx2">
                      <a:lumMod val="75000"/>
                    </a:schemeClr>
                  </a:solidFill>
                  <a:latin typeface="+mn-ea"/>
                </a:rPr>
                <a:t>프론트 개발과정</a:t>
              </a:r>
            </a:p>
            <a:p>
              <a:pPr marR="0" indent="0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n w="9525"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45" name="그래픽 43"/>
            <p:cNvSpPr/>
            <p:nvPr/>
          </p:nvSpPr>
          <p:spPr>
            <a:xfrm>
              <a:off x="541891" y="1539006"/>
              <a:ext cx="101147" cy="113869"/>
            </a:xfrm>
            <a:custGeom>
              <a:avLst/>
              <a:gdLst>
                <a:gd name="connsiteX0" fmla="*/ 428021 w 450214"/>
                <a:gd name="connsiteY0" fmla="*/ 214932 h 506845"/>
                <a:gd name="connsiteX1" fmla="*/ 66705 w 450214"/>
                <a:gd name="connsiteY1" fmla="*/ 6045 h 506845"/>
                <a:gd name="connsiteX2" fmla="*/ 0 w 450214"/>
                <a:gd name="connsiteY2" fmla="*/ 44511 h 506845"/>
                <a:gd name="connsiteX3" fmla="*/ 0 w 450214"/>
                <a:gd name="connsiteY3" fmla="*/ 462326 h 506845"/>
                <a:gd name="connsiteX4" fmla="*/ 66705 w 450214"/>
                <a:gd name="connsiteY4" fmla="*/ 500812 h 506845"/>
                <a:gd name="connsiteX5" fmla="*/ 428021 w 450214"/>
                <a:gd name="connsiteY5" fmla="*/ 291905 h 506845"/>
                <a:gd name="connsiteX6" fmla="*/ 428021 w 450214"/>
                <a:gd name="connsiteY6" fmla="*/ 214932 h 506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 cap="flat">
              <a:noFill/>
              <a:prstDash val="solid"/>
              <a:miter/>
            </a:ln>
            <a:effectLst>
              <a:outerShdw blurRad="50800" dist="38100" dir="5400000" algn="t" rotWithShape="0">
                <a:srgbClr val="3378C8">
                  <a:alpha val="40000"/>
                </a:srgbClr>
              </a:outerShdw>
            </a:effectLst>
          </p:spPr>
          <p:txBody>
            <a:bodyPr anchor="ctr"/>
            <a:lstStyle/>
            <a:p>
              <a:pPr lvl="0">
                <a:defRPr/>
              </a:pPr>
              <a:endParaRPr lang="ko-KR" altLang="en-US"/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8312385" y="854343"/>
            <a:ext cx="3503512" cy="7249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400" b="1">
                <a:ln w="9525"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맑은 고딕"/>
                <a:ea typeface="맑은 고딕"/>
              </a:rPr>
              <a:t>* </a:t>
            </a:r>
          </a:p>
          <a:p>
            <a:pPr algn="r">
              <a:defRPr/>
            </a:pPr>
            <a:endParaRPr lang="ko-KR" altLang="en-US" sz="1400" b="1" spc="-100">
              <a:solidFill>
                <a:schemeClr val="accent1"/>
              </a:solidFill>
              <a:latin typeface="+mn-ea"/>
            </a:endParaRPr>
          </a:p>
          <a:p>
            <a:pPr algn="r">
              <a:defRPr/>
            </a:pPr>
            <a:endParaRPr lang="ko-KR" altLang="en-US" sz="1400" b="1">
              <a:ln w="9525"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accent1"/>
              </a:solidFill>
              <a:latin typeface="맑은 고딕"/>
              <a:ea typeface="맑은 고딕"/>
            </a:endParaRP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 rotWithShape="1">
          <a:blip r:embed="rId3">
            <a:alphaModFix amt="27000"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>
          <a:xfrm rot="10800000" flipV="1">
            <a:off x="0" y="1916849"/>
            <a:ext cx="12192000" cy="233580"/>
          </a:xfrm>
          <a:prstGeom prst="rect">
            <a:avLst/>
          </a:prstGeom>
        </p:spPr>
      </p:pic>
      <p:sp>
        <p:nvSpPr>
          <p:cNvPr id="25" name="TextBox 1"/>
          <p:cNvSpPr txBox="1"/>
          <p:nvPr/>
        </p:nvSpPr>
        <p:spPr>
          <a:xfrm>
            <a:off x="532824" y="2083385"/>
            <a:ext cx="11359819" cy="33406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/>
                <a:ea typeface="맑은 고딕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/>
                <a:ea typeface="맑은 고딕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/>
                <a:ea typeface="맑은 고딕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/>
                <a:ea typeface="맑은 고딕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/>
                <a:ea typeface="맑은 고딕"/>
                <a:cs typeface="+mn-cs"/>
              </a:defRPr>
            </a:lvl5pPr>
            <a:lvl6pPr marL="2286000" algn="l" defTabSz="914400" rtl="0" eaLnBrk="1" latinLnBrk="1" hangingPunct="1">
              <a:defRPr kern="1200">
                <a:solidFill>
                  <a:schemeClr val="tx1"/>
                </a:solidFill>
                <a:latin typeface="Calibri"/>
                <a:ea typeface="맑은 고딕"/>
                <a:cs typeface="+mn-cs"/>
              </a:defRPr>
            </a:lvl6pPr>
            <a:lvl7pPr marL="2743200" algn="l" defTabSz="914400" rtl="0" eaLnBrk="1" latinLnBrk="1" hangingPunct="1">
              <a:defRPr kern="1200">
                <a:solidFill>
                  <a:schemeClr val="tx1"/>
                </a:solidFill>
                <a:latin typeface="Calibri"/>
                <a:ea typeface="맑은 고딕"/>
                <a:cs typeface="+mn-cs"/>
              </a:defRPr>
            </a:lvl7pPr>
            <a:lvl8pPr marL="3200400" algn="l" defTabSz="914400" rtl="0" eaLnBrk="1" latinLnBrk="1" hangingPunct="1">
              <a:defRPr kern="1200">
                <a:solidFill>
                  <a:schemeClr val="tx1"/>
                </a:solidFill>
                <a:latin typeface="Calibri"/>
                <a:ea typeface="맑은 고딕"/>
                <a:cs typeface="+mn-cs"/>
              </a:defRPr>
            </a:lvl8pPr>
            <a:lvl9pPr marL="3657600" algn="l" defTabSz="914400" rtl="0" eaLnBrk="1" latinLnBrk="1" hangingPunct="1">
              <a:defRPr kern="1200">
                <a:solidFill>
                  <a:schemeClr val="tx1"/>
                </a:solidFill>
                <a:latin typeface="Calibri"/>
                <a:ea typeface="맑은 고딕"/>
                <a:cs typeface="+mn-cs"/>
              </a:defRPr>
            </a:lvl9pPr>
          </a:lstStyle>
          <a:p>
            <a:pPr marL="271320" indent="-271320">
              <a:buClr>
                <a:schemeClr val="accent1"/>
              </a:buClr>
              <a:buFont typeface="Wingdings"/>
              <a:buChar char="u"/>
              <a:defRPr/>
            </a:pPr>
            <a:r>
              <a:rPr lang="en-US" altLang="ko-KR" sz="1600" b="0" spc="-150">
                <a:solidFill>
                  <a:schemeClr val="bg2">
                    <a:lumMod val="25000"/>
                  </a:schemeClr>
                </a:solidFill>
                <a:latin typeface="+mn-ea"/>
              </a:rPr>
              <a:t>UI</a:t>
            </a:r>
            <a:r>
              <a:rPr lang="ko-KR" altLang="en-US" sz="1600" b="0" spc="-150">
                <a:solidFill>
                  <a:schemeClr val="bg2">
                    <a:lumMod val="25000"/>
                  </a:schemeClr>
                </a:solidFill>
                <a:latin typeface="+mn-ea"/>
              </a:rPr>
              <a:t>설계 초안</a:t>
            </a:r>
            <a:endParaRPr lang="en-US" altLang="ko-KR" sz="1600" b="0" spc="-150">
              <a:solidFill>
                <a:schemeClr val="bg2">
                  <a:lumMod val="25000"/>
                </a:schemeClr>
              </a:solidFill>
              <a:latin typeface="+mn-ea"/>
            </a:endParaRPr>
          </a:p>
        </p:txBody>
      </p:sp>
      <p:pic>
        <p:nvPicPr>
          <p:cNvPr id="124" name="그림 12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055440" y="2492896"/>
            <a:ext cx="5724636" cy="3600400"/>
          </a:xfrm>
          <a:prstGeom prst="rect">
            <a:avLst/>
          </a:prstGeom>
        </p:spPr>
      </p:pic>
      <p:pic>
        <p:nvPicPr>
          <p:cNvPr id="125" name="그림 124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7068108" y="2708920"/>
            <a:ext cx="4343152" cy="32763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한쪽 모서리 38"/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376102" y="333243"/>
            <a:ext cx="5948498" cy="830997"/>
            <a:chOff x="376102" y="333243"/>
            <a:chExt cx="5948498" cy="830997"/>
          </a:xfrm>
        </p:grpSpPr>
        <p:sp>
          <p:nvSpPr>
            <p:cNvPr id="27" name="TextBox 26"/>
            <p:cNvSpPr txBox="1"/>
            <p:nvPr/>
          </p:nvSpPr>
          <p:spPr>
            <a:xfrm>
              <a:off x="1461721" y="366114"/>
              <a:ext cx="225221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200" b="1">
                  <a:ln w="9525"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맑은 고딕"/>
                  <a:ea typeface="맑은 고딕"/>
                </a:rPr>
                <a:t>K-Digital Training</a:t>
              </a:r>
              <a:endParaRPr lang="ko-KR" altLang="en-US" sz="1200" b="1">
                <a:ln w="9525"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>
                    <a:alpha val="50000"/>
                  </a:srgbClr>
                </a:solidFill>
                <a:latin typeface="맑은 고딕"/>
                <a:ea typeface="맑은 고딕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b="1">
                  <a:ln w="9525"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/>
                  <a:ea typeface="맑은 고딕"/>
                </a:rPr>
                <a:t>프로젝트 수행 경과</a:t>
              </a:r>
              <a:endParaRPr lang="ko-KR" altLang="en-US" sz="2800" b="1"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76102" y="333243"/>
              <a:ext cx="1266679" cy="80975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>
                  <a:ln w="9525"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/>
                  <a:ea typeface="세방고딕 Bold"/>
                </a:rPr>
                <a:t>04</a:t>
              </a:r>
              <a:endParaRPr lang="ko-KR" altLang="en-US" sz="4400" b="1">
                <a:ln w="9525"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/>
                <a:ea typeface="세방고딕 Regular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anchor="ctr">
            <a:noAutofit/>
          </a:bodyPr>
          <a:lstStyle/>
          <a:p>
            <a:pPr algn="ctr">
              <a:defRPr/>
            </a:pPr>
            <a:endParaRPr lang="ko-KR" altLang="en-US" sz="1600" b="1" spc="600">
              <a:ln w="9525"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/>
              <a:ea typeface="세방고딕 Regular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anchor="ctr">
            <a:noAutofit/>
          </a:bodyPr>
          <a:lstStyle/>
          <a:p>
            <a:pPr algn="ctr">
              <a:defRPr/>
            </a:pPr>
            <a:endParaRPr lang="ko-KR" altLang="en-US" sz="1600" b="1" spc="600">
              <a:ln w="9525"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/>
              <a:ea typeface="세방고딕 Regular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541891" y="1430219"/>
            <a:ext cx="10526159" cy="369332"/>
            <a:chOff x="541891" y="1430219"/>
            <a:chExt cx="10526159" cy="369332"/>
          </a:xfrm>
        </p:grpSpPr>
        <p:sp>
          <p:nvSpPr>
            <p:cNvPr id="24" name="TextBox 23"/>
            <p:cNvSpPr txBox="1"/>
            <p:nvPr/>
          </p:nvSpPr>
          <p:spPr>
            <a:xfrm>
              <a:off x="743615" y="1430219"/>
              <a:ext cx="10324435" cy="35857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b="1" spc="-10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프론트 개발과정 </a:t>
              </a:r>
            </a:p>
          </p:txBody>
        </p:sp>
        <p:sp>
          <p:nvSpPr>
            <p:cNvPr id="45" name="그래픽 43"/>
            <p:cNvSpPr/>
            <p:nvPr/>
          </p:nvSpPr>
          <p:spPr>
            <a:xfrm>
              <a:off x="541891" y="1539006"/>
              <a:ext cx="101147" cy="113869"/>
            </a:xfrm>
            <a:custGeom>
              <a:avLst/>
              <a:gdLst>
                <a:gd name="connsiteX0" fmla="*/ 428021 w 450214"/>
                <a:gd name="connsiteY0" fmla="*/ 214932 h 506845"/>
                <a:gd name="connsiteX1" fmla="*/ 66705 w 450214"/>
                <a:gd name="connsiteY1" fmla="*/ 6045 h 506845"/>
                <a:gd name="connsiteX2" fmla="*/ 0 w 450214"/>
                <a:gd name="connsiteY2" fmla="*/ 44511 h 506845"/>
                <a:gd name="connsiteX3" fmla="*/ 0 w 450214"/>
                <a:gd name="connsiteY3" fmla="*/ 462326 h 506845"/>
                <a:gd name="connsiteX4" fmla="*/ 66705 w 450214"/>
                <a:gd name="connsiteY4" fmla="*/ 500812 h 506845"/>
                <a:gd name="connsiteX5" fmla="*/ 428021 w 450214"/>
                <a:gd name="connsiteY5" fmla="*/ 291905 h 506845"/>
                <a:gd name="connsiteX6" fmla="*/ 428021 w 450214"/>
                <a:gd name="connsiteY6" fmla="*/ 214932 h 506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 cap="flat">
              <a:noFill/>
              <a:prstDash val="solid"/>
              <a:miter/>
            </a:ln>
            <a:effectLst>
              <a:outerShdw blurRad="50800" dist="38100" dir="5400000" algn="t" rotWithShape="0">
                <a:srgbClr val="3378C8">
                  <a:alpha val="40000"/>
                </a:srgbClr>
              </a:outerShdw>
            </a:effectLst>
          </p:spPr>
          <p:txBody>
            <a:bodyPr anchor="ctr"/>
            <a:lstStyle/>
            <a:p>
              <a:pPr lvl="0">
                <a:defRPr/>
              </a:pPr>
              <a:endParaRPr lang="ko-KR" altLang="en-US"/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8312385" y="854343"/>
            <a:ext cx="3503512" cy="7249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400" b="1">
                <a:ln w="9525"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맑은 고딕"/>
                <a:ea typeface="맑은 고딕"/>
              </a:rPr>
              <a:t>* </a:t>
            </a:r>
            <a:r>
              <a:rPr lang="ko-KR" altLang="en-US" sz="1400" b="1" spc="-100">
                <a:solidFill>
                  <a:schemeClr val="accent1"/>
                </a:solidFill>
                <a:latin typeface="+mn-ea"/>
              </a:rPr>
              <a:t>결과 제시 ③</a:t>
            </a:r>
            <a:r>
              <a:rPr lang="en-US" altLang="ko-KR" sz="1400" b="1" spc="-100">
                <a:solidFill>
                  <a:schemeClr val="accent1"/>
                </a:solidFill>
                <a:latin typeface="+mn-ea"/>
              </a:rPr>
              <a:t> </a:t>
            </a:r>
            <a:r>
              <a:rPr lang="ko-KR" altLang="en-US" sz="1400" b="1" spc="-100">
                <a:solidFill>
                  <a:schemeClr val="accent1"/>
                </a:solidFill>
                <a:latin typeface="+mn-ea"/>
              </a:rPr>
              <a:t>모델 선정 및 분석</a:t>
            </a:r>
          </a:p>
          <a:p>
            <a:pPr algn="r">
              <a:defRPr/>
            </a:pPr>
            <a:endParaRPr lang="ko-KR" altLang="en-US" sz="1400" b="1" spc="-100">
              <a:solidFill>
                <a:schemeClr val="accent1"/>
              </a:solidFill>
              <a:latin typeface="+mn-ea"/>
            </a:endParaRPr>
          </a:p>
          <a:p>
            <a:pPr algn="r">
              <a:defRPr/>
            </a:pPr>
            <a:endParaRPr lang="ko-KR" altLang="en-US" sz="1400" b="1">
              <a:ln w="9525"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accent1"/>
              </a:solidFill>
              <a:latin typeface="맑은 고딕"/>
              <a:ea typeface="맑은 고딕"/>
            </a:endParaRP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 rotWithShape="1">
          <a:blip r:embed="rId3">
            <a:alphaModFix amt="27000"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>
          <a:xfrm rot="10800000" flipV="1">
            <a:off x="0" y="1916849"/>
            <a:ext cx="12192000" cy="233580"/>
          </a:xfrm>
          <a:prstGeom prst="rect">
            <a:avLst/>
          </a:prstGeom>
        </p:spPr>
      </p:pic>
      <p:sp>
        <p:nvSpPr>
          <p:cNvPr id="22" name="TextBox 1"/>
          <p:cNvSpPr txBox="1"/>
          <p:nvPr/>
        </p:nvSpPr>
        <p:spPr>
          <a:xfrm>
            <a:off x="803412" y="2069208"/>
            <a:ext cx="3855655" cy="45301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/>
                <a:ea typeface="맑은 고딕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/>
                <a:ea typeface="맑은 고딕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/>
                <a:ea typeface="맑은 고딕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/>
                <a:ea typeface="맑은 고딕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/>
                <a:ea typeface="맑은 고딕"/>
                <a:cs typeface="+mn-cs"/>
              </a:defRPr>
            </a:lvl5pPr>
            <a:lvl6pPr marL="2286000" algn="l" defTabSz="914400" rtl="0" eaLnBrk="1" latinLnBrk="1" hangingPunct="1">
              <a:defRPr kern="1200">
                <a:solidFill>
                  <a:schemeClr val="tx1"/>
                </a:solidFill>
                <a:latin typeface="Calibri"/>
                <a:ea typeface="맑은 고딕"/>
                <a:cs typeface="+mn-cs"/>
              </a:defRPr>
            </a:lvl6pPr>
            <a:lvl7pPr marL="2743200" algn="l" defTabSz="914400" rtl="0" eaLnBrk="1" latinLnBrk="1" hangingPunct="1">
              <a:defRPr kern="1200">
                <a:solidFill>
                  <a:schemeClr val="tx1"/>
                </a:solidFill>
                <a:latin typeface="Calibri"/>
                <a:ea typeface="맑은 고딕"/>
                <a:cs typeface="+mn-cs"/>
              </a:defRPr>
            </a:lvl7pPr>
            <a:lvl8pPr marL="3200400" algn="l" defTabSz="914400" rtl="0" eaLnBrk="1" latinLnBrk="1" hangingPunct="1">
              <a:defRPr kern="1200">
                <a:solidFill>
                  <a:schemeClr val="tx1"/>
                </a:solidFill>
                <a:latin typeface="Calibri"/>
                <a:ea typeface="맑은 고딕"/>
                <a:cs typeface="+mn-cs"/>
              </a:defRPr>
            </a:lvl8pPr>
            <a:lvl9pPr marL="3657600" algn="l" defTabSz="914400" rtl="0" eaLnBrk="1" latinLnBrk="1" hangingPunct="1">
              <a:defRPr kern="1200">
                <a:solidFill>
                  <a:schemeClr val="tx1"/>
                </a:solidFill>
                <a:latin typeface="Calibri"/>
                <a:ea typeface="맑은 고딕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Tx/>
              <a:buNone/>
              <a:defRPr/>
            </a:pPr>
            <a:endParaRPr lang="en-US" altLang="ko-KR" sz="1600" b="0" spc="-150">
              <a:solidFill>
                <a:schemeClr val="bg2">
                  <a:lumMod val="25000"/>
                </a:schemeClr>
              </a:solidFill>
              <a:latin typeface="+mn-ea"/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1019436" y="2240868"/>
            <a:ext cx="3528392" cy="3670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endParaRPr lang="ko-KR" altLang="en-US"/>
          </a:p>
        </p:txBody>
      </p:sp>
      <p:sp>
        <p:nvSpPr>
          <p:cNvPr id="101" name="TextBox 100"/>
          <p:cNvSpPr txBox="1"/>
          <p:nvPr/>
        </p:nvSpPr>
        <p:spPr>
          <a:xfrm>
            <a:off x="780346" y="2276872"/>
            <a:ext cx="263594" cy="3352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endParaRPr lang="ko-KR" altLang="en-US" sz="1600" b="0" spc="-150">
              <a:solidFill>
                <a:schemeClr val="bg2">
                  <a:lumMod val="25000"/>
                </a:schemeClr>
              </a:solidFill>
              <a:latin typeface="+mn-ea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5526405" y="3263265"/>
            <a:ext cx="260985" cy="3352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endParaRPr lang="en-US" altLang="ko-KR" sz="1600" b="0" spc="-150">
              <a:solidFill>
                <a:schemeClr val="bg2">
                  <a:lumMod val="25000"/>
                </a:schemeClr>
              </a:solidFill>
              <a:latin typeface="+mn-ea"/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5712142" y="3263265"/>
            <a:ext cx="767715" cy="3352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endParaRPr lang="en-US" altLang="ko-KR" sz="1600" b="0" spc="-150">
              <a:solidFill>
                <a:schemeClr val="bg2">
                  <a:lumMod val="25000"/>
                </a:schemeClr>
              </a:solidFill>
              <a:latin typeface="+mn-ea"/>
            </a:endParaRPr>
          </a:p>
        </p:txBody>
      </p:sp>
      <p:pic>
        <p:nvPicPr>
          <p:cNvPr id="106" name="그림 10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67408" y="3933056"/>
            <a:ext cx="4104456" cy="1686066"/>
          </a:xfrm>
          <a:prstGeom prst="rect">
            <a:avLst/>
          </a:prstGeom>
        </p:spPr>
      </p:pic>
      <p:pic>
        <p:nvPicPr>
          <p:cNvPr id="110" name="그림 109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839416" y="2236732"/>
            <a:ext cx="3996444" cy="1804336"/>
          </a:xfrm>
          <a:prstGeom prst="rect">
            <a:avLst/>
          </a:prstGeom>
        </p:spPr>
      </p:pic>
      <p:sp>
        <p:nvSpPr>
          <p:cNvPr id="112" name="TextBox 111"/>
          <p:cNvSpPr txBox="1"/>
          <p:nvPr/>
        </p:nvSpPr>
        <p:spPr>
          <a:xfrm>
            <a:off x="2171564" y="5949280"/>
            <a:ext cx="1177486" cy="33531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600" b="1" spc="-150">
                <a:solidFill>
                  <a:schemeClr val="bg2">
                    <a:lumMod val="25000"/>
                  </a:schemeClr>
                </a:solidFill>
                <a:latin typeface="+mn-ea"/>
              </a:rPr>
              <a:t>&lt;</a:t>
            </a:r>
            <a:r>
              <a:rPr lang="ko-KR" altLang="en-US" sz="1600" b="1" spc="-150">
                <a:solidFill>
                  <a:schemeClr val="bg2">
                    <a:lumMod val="25000"/>
                  </a:schemeClr>
                </a:solidFill>
                <a:latin typeface="+mn-ea"/>
              </a:rPr>
              <a:t>초기화면</a:t>
            </a:r>
            <a:r>
              <a:rPr lang="en-US" altLang="ko-KR" sz="1600" b="1" spc="-150">
                <a:solidFill>
                  <a:schemeClr val="bg2">
                    <a:lumMod val="25000"/>
                  </a:schemeClr>
                </a:solidFill>
                <a:latin typeface="+mn-ea"/>
              </a:rPr>
              <a:t>&gt;</a:t>
            </a:r>
          </a:p>
        </p:txBody>
      </p:sp>
      <p:sp>
        <p:nvSpPr>
          <p:cNvPr id="113" name="TextBox 112"/>
          <p:cNvSpPr txBox="1"/>
          <p:nvPr/>
        </p:nvSpPr>
        <p:spPr>
          <a:xfrm>
            <a:off x="9012324" y="5830024"/>
            <a:ext cx="1175616" cy="3352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600" b="1" spc="-150">
                <a:solidFill>
                  <a:schemeClr val="bg2">
                    <a:lumMod val="25000"/>
                  </a:schemeClr>
                </a:solidFill>
                <a:latin typeface="+mn-ea"/>
              </a:rPr>
              <a:t>&lt;</a:t>
            </a:r>
            <a:r>
              <a:rPr lang="ko-KR" altLang="en-US" sz="1600" b="1" spc="-150">
                <a:solidFill>
                  <a:schemeClr val="bg2">
                    <a:lumMod val="25000"/>
                  </a:schemeClr>
                </a:solidFill>
                <a:latin typeface="+mn-ea"/>
              </a:rPr>
              <a:t>개선화면</a:t>
            </a:r>
            <a:r>
              <a:rPr lang="en-US" altLang="ko-KR" sz="1600" b="1" spc="-150">
                <a:solidFill>
                  <a:schemeClr val="bg2">
                    <a:lumMod val="25000"/>
                  </a:schemeClr>
                </a:solidFill>
                <a:latin typeface="+mn-ea"/>
              </a:rPr>
              <a:t>&gt;</a:t>
            </a:r>
          </a:p>
        </p:txBody>
      </p:sp>
      <p:pic>
        <p:nvPicPr>
          <p:cNvPr id="114" name="그림 113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7651718" y="2218778"/>
            <a:ext cx="3124802" cy="1678273"/>
          </a:xfrm>
          <a:prstGeom prst="rect">
            <a:avLst/>
          </a:prstGeom>
        </p:spPr>
      </p:pic>
      <p:pic>
        <p:nvPicPr>
          <p:cNvPr id="115" name="그림 114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7716180" y="4213301"/>
            <a:ext cx="3096344" cy="1411943"/>
          </a:xfrm>
          <a:prstGeom prst="rect">
            <a:avLst/>
          </a:prstGeom>
        </p:spPr>
      </p:pic>
      <p:sp>
        <p:nvSpPr>
          <p:cNvPr id="116" name="오른쪽 화살표 115"/>
          <p:cNvSpPr/>
          <p:nvPr/>
        </p:nvSpPr>
        <p:spPr>
          <a:xfrm>
            <a:off x="5519936" y="3753036"/>
            <a:ext cx="1404156" cy="576064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그래픽 9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-240704" y="0"/>
            <a:ext cx="12192000" cy="6858000"/>
          </a:xfrm>
          <a:prstGeom prst="rect">
            <a:avLst/>
          </a:prstGeom>
        </p:spPr>
      </p:pic>
      <p:sp>
        <p:nvSpPr>
          <p:cNvPr id="39" name="사각형: 둥근 한쪽 모서리 38"/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376102" y="333243"/>
            <a:ext cx="5948498" cy="830997"/>
            <a:chOff x="376102" y="333243"/>
            <a:chExt cx="5948498" cy="830997"/>
          </a:xfrm>
        </p:grpSpPr>
        <p:sp>
          <p:nvSpPr>
            <p:cNvPr id="27" name="TextBox 26"/>
            <p:cNvSpPr txBox="1"/>
            <p:nvPr/>
          </p:nvSpPr>
          <p:spPr>
            <a:xfrm>
              <a:off x="1461721" y="366114"/>
              <a:ext cx="225221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200" b="1">
                  <a:ln w="9525"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맑은 고딕"/>
                  <a:ea typeface="맑은 고딕"/>
                </a:rPr>
                <a:t>K-Digital Training</a:t>
              </a:r>
              <a:endParaRPr lang="ko-KR" altLang="en-US" sz="1200" b="1">
                <a:ln w="9525"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>
                    <a:alpha val="50000"/>
                  </a:srgbClr>
                </a:solidFill>
                <a:latin typeface="맑은 고딕"/>
                <a:ea typeface="맑은 고딕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b="1">
                  <a:ln w="9525"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/>
                  <a:ea typeface="맑은 고딕"/>
                </a:rPr>
                <a:t>프로젝트 수행 경과</a:t>
              </a:r>
              <a:endParaRPr lang="ko-KR" altLang="en-US" sz="2800" b="1"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76102" y="333243"/>
              <a:ext cx="1266679" cy="80975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>
                  <a:ln w="9525"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/>
                  <a:ea typeface="세방고딕 Bold"/>
                </a:rPr>
                <a:t>04</a:t>
              </a:r>
              <a:endParaRPr lang="ko-KR" altLang="en-US" sz="4400" b="1">
                <a:ln w="9525"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/>
                <a:ea typeface="세방고딕 Regular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anchor="ctr">
            <a:noAutofit/>
          </a:bodyPr>
          <a:lstStyle/>
          <a:p>
            <a:pPr algn="ctr">
              <a:defRPr/>
            </a:pPr>
            <a:endParaRPr lang="ko-KR" altLang="en-US" sz="1600" b="1" spc="600">
              <a:ln w="9525"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/>
              <a:ea typeface="세방고딕 Regular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anchor="ctr">
            <a:noAutofit/>
          </a:bodyPr>
          <a:lstStyle/>
          <a:p>
            <a:pPr algn="ctr">
              <a:defRPr/>
            </a:pPr>
            <a:endParaRPr lang="ko-KR" altLang="en-US" sz="1600" b="1" spc="600">
              <a:ln w="9525"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/>
              <a:ea typeface="세방고딕 Regular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541891" y="1430219"/>
            <a:ext cx="10526159" cy="369332"/>
            <a:chOff x="541891" y="1430219"/>
            <a:chExt cx="10526159" cy="369332"/>
          </a:xfrm>
        </p:grpSpPr>
        <p:sp>
          <p:nvSpPr>
            <p:cNvPr id="24" name="TextBox 23"/>
            <p:cNvSpPr txBox="1"/>
            <p:nvPr/>
          </p:nvSpPr>
          <p:spPr>
            <a:xfrm>
              <a:off x="743615" y="1430219"/>
              <a:ext cx="10324435" cy="35857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b="1" spc="-10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프론트 개발과정</a:t>
              </a:r>
            </a:p>
          </p:txBody>
        </p:sp>
        <p:sp>
          <p:nvSpPr>
            <p:cNvPr id="45" name="그래픽 43"/>
            <p:cNvSpPr/>
            <p:nvPr/>
          </p:nvSpPr>
          <p:spPr>
            <a:xfrm>
              <a:off x="541891" y="1539006"/>
              <a:ext cx="101147" cy="113869"/>
            </a:xfrm>
            <a:custGeom>
              <a:avLst/>
              <a:gdLst>
                <a:gd name="connsiteX0" fmla="*/ 428021 w 450214"/>
                <a:gd name="connsiteY0" fmla="*/ 214932 h 506845"/>
                <a:gd name="connsiteX1" fmla="*/ 66705 w 450214"/>
                <a:gd name="connsiteY1" fmla="*/ 6045 h 506845"/>
                <a:gd name="connsiteX2" fmla="*/ 0 w 450214"/>
                <a:gd name="connsiteY2" fmla="*/ 44511 h 506845"/>
                <a:gd name="connsiteX3" fmla="*/ 0 w 450214"/>
                <a:gd name="connsiteY3" fmla="*/ 462326 h 506845"/>
                <a:gd name="connsiteX4" fmla="*/ 66705 w 450214"/>
                <a:gd name="connsiteY4" fmla="*/ 500812 h 506845"/>
                <a:gd name="connsiteX5" fmla="*/ 428021 w 450214"/>
                <a:gd name="connsiteY5" fmla="*/ 291905 h 506845"/>
                <a:gd name="connsiteX6" fmla="*/ 428021 w 450214"/>
                <a:gd name="connsiteY6" fmla="*/ 214932 h 506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 cap="flat">
              <a:noFill/>
              <a:prstDash val="solid"/>
              <a:miter/>
            </a:ln>
            <a:effectLst>
              <a:outerShdw blurRad="50800" dist="38100" dir="5400000" algn="t" rotWithShape="0">
                <a:srgbClr val="3378C8">
                  <a:alpha val="40000"/>
                </a:srgbClr>
              </a:outerShdw>
            </a:effectLst>
          </p:spPr>
          <p:txBody>
            <a:bodyPr anchor="ctr"/>
            <a:lstStyle/>
            <a:p>
              <a:pPr lvl="0">
                <a:defRPr/>
              </a:pPr>
              <a:endParaRPr lang="ko-KR" altLang="en-US"/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8312385" y="854343"/>
            <a:ext cx="3503512" cy="7249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400" b="1">
                <a:ln w="9525"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맑은 고딕"/>
                <a:ea typeface="맑은 고딕"/>
              </a:rPr>
              <a:t>* </a:t>
            </a:r>
            <a:r>
              <a:rPr lang="ko-KR" altLang="en-US" sz="1400" b="1" spc="-100">
                <a:solidFill>
                  <a:schemeClr val="accent1"/>
                </a:solidFill>
                <a:latin typeface="+mn-ea"/>
              </a:rPr>
              <a:t>결과 제시 ④</a:t>
            </a:r>
            <a:r>
              <a:rPr lang="en-US" altLang="ko-KR" sz="1400" b="1" spc="-100">
                <a:solidFill>
                  <a:schemeClr val="accent1"/>
                </a:solidFill>
                <a:latin typeface="+mn-ea"/>
              </a:rPr>
              <a:t> </a:t>
            </a:r>
            <a:r>
              <a:rPr lang="ko-KR" altLang="en-US" sz="1400" b="1" spc="-100">
                <a:solidFill>
                  <a:schemeClr val="accent1"/>
                </a:solidFill>
                <a:latin typeface="+mn-ea"/>
              </a:rPr>
              <a:t>모델 평가 및 개선</a:t>
            </a:r>
          </a:p>
          <a:p>
            <a:pPr algn="r">
              <a:defRPr/>
            </a:pPr>
            <a:endParaRPr lang="ko-KR" altLang="en-US" sz="1400" b="1" spc="-100">
              <a:solidFill>
                <a:schemeClr val="accent1"/>
              </a:solidFill>
              <a:latin typeface="+mn-ea"/>
            </a:endParaRPr>
          </a:p>
          <a:p>
            <a:pPr algn="r">
              <a:defRPr/>
            </a:pPr>
            <a:endParaRPr lang="ko-KR" altLang="en-US" sz="1400" b="1">
              <a:ln w="9525"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accent1"/>
              </a:solidFill>
              <a:latin typeface="맑은 고딕"/>
              <a:ea typeface="맑은 고딕"/>
            </a:endParaRP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 rotWithShape="1">
          <a:blip r:embed="rId4">
            <a:alphaModFix amt="27000"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>
          <a:xfrm rot="10800000" flipV="1">
            <a:off x="0" y="1916849"/>
            <a:ext cx="12192000" cy="233580"/>
          </a:xfrm>
          <a:prstGeom prst="rect">
            <a:avLst/>
          </a:prstGeom>
        </p:spPr>
      </p:pic>
      <p:sp>
        <p:nvSpPr>
          <p:cNvPr id="26" name="TextBox 20"/>
          <p:cNvSpPr txBox="1"/>
          <p:nvPr/>
        </p:nvSpPr>
        <p:spPr>
          <a:xfrm>
            <a:off x="6095999" y="2168860"/>
            <a:ext cx="4735668" cy="44951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/>
                <a:ea typeface="맑은 고딕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/>
                <a:ea typeface="맑은 고딕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/>
                <a:ea typeface="맑은 고딕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/>
                <a:ea typeface="맑은 고딕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/>
                <a:ea typeface="맑은 고딕"/>
                <a:cs typeface="+mn-cs"/>
              </a:defRPr>
            </a:lvl5pPr>
            <a:lvl6pPr marL="2286000" algn="l" defTabSz="914400" rtl="0" eaLnBrk="1" latinLnBrk="1" hangingPunct="1">
              <a:defRPr kern="1200">
                <a:solidFill>
                  <a:schemeClr val="tx1"/>
                </a:solidFill>
                <a:latin typeface="Calibri"/>
                <a:ea typeface="맑은 고딕"/>
                <a:cs typeface="+mn-cs"/>
              </a:defRPr>
            </a:lvl6pPr>
            <a:lvl7pPr marL="2743200" algn="l" defTabSz="914400" rtl="0" eaLnBrk="1" latinLnBrk="1" hangingPunct="1">
              <a:defRPr kern="1200">
                <a:solidFill>
                  <a:schemeClr val="tx1"/>
                </a:solidFill>
                <a:latin typeface="Calibri"/>
                <a:ea typeface="맑은 고딕"/>
                <a:cs typeface="+mn-cs"/>
              </a:defRPr>
            </a:lvl7pPr>
            <a:lvl8pPr marL="3200400" algn="l" defTabSz="914400" rtl="0" eaLnBrk="1" latinLnBrk="1" hangingPunct="1">
              <a:defRPr kern="1200">
                <a:solidFill>
                  <a:schemeClr val="tx1"/>
                </a:solidFill>
                <a:latin typeface="Calibri"/>
                <a:ea typeface="맑은 고딕"/>
                <a:cs typeface="+mn-cs"/>
              </a:defRPr>
            </a:lvl8pPr>
            <a:lvl9pPr marL="3657600" algn="l" defTabSz="914400" rtl="0" eaLnBrk="1" latinLnBrk="1" hangingPunct="1">
              <a:defRPr kern="1200">
                <a:solidFill>
                  <a:schemeClr val="tx1"/>
                </a:solidFill>
                <a:latin typeface="Calibri"/>
                <a:ea typeface="맑은 고딕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Tx/>
              <a:buNone/>
              <a:defRPr/>
            </a:pPr>
            <a:endParaRPr lang="en-US" altLang="ko-KR" sz="1600" b="0" spc="-150">
              <a:solidFill>
                <a:schemeClr val="bg2">
                  <a:lumMod val="25000"/>
                </a:schemeClr>
              </a:solidFill>
              <a:latin typeface="+mn-ea"/>
            </a:endParaRPr>
          </a:p>
        </p:txBody>
      </p:sp>
      <p:pic>
        <p:nvPicPr>
          <p:cNvPr id="105" name="그림 104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983432" y="2132856"/>
            <a:ext cx="3600400" cy="2094778"/>
          </a:xfrm>
          <a:prstGeom prst="rect">
            <a:avLst/>
          </a:prstGeom>
        </p:spPr>
      </p:pic>
      <p:pic>
        <p:nvPicPr>
          <p:cNvPr id="106" name="그림 105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4979876" y="2162313"/>
            <a:ext cx="3894977" cy="2094778"/>
          </a:xfrm>
          <a:prstGeom prst="rect">
            <a:avLst/>
          </a:prstGeom>
        </p:spPr>
      </p:pic>
      <p:pic>
        <p:nvPicPr>
          <p:cNvPr id="107" name="그림 106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983432" y="4639224"/>
            <a:ext cx="3633130" cy="1812847"/>
          </a:xfrm>
          <a:prstGeom prst="rect">
            <a:avLst/>
          </a:prstGeom>
        </p:spPr>
      </p:pic>
      <p:pic>
        <p:nvPicPr>
          <p:cNvPr id="109" name="그림 108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5051884" y="4617132"/>
            <a:ext cx="3852428" cy="1836203"/>
          </a:xfrm>
          <a:prstGeom prst="rect">
            <a:avLst/>
          </a:prstGeom>
        </p:spPr>
      </p:pic>
      <p:sp>
        <p:nvSpPr>
          <p:cNvPr id="110" name="TextBox 109"/>
          <p:cNvSpPr txBox="1"/>
          <p:nvPr/>
        </p:nvSpPr>
        <p:spPr>
          <a:xfrm>
            <a:off x="9084332" y="6021288"/>
            <a:ext cx="1179808" cy="3352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600" b="1" spc="-150">
                <a:solidFill>
                  <a:schemeClr val="bg2">
                    <a:lumMod val="25000"/>
                  </a:schemeClr>
                </a:solidFill>
                <a:latin typeface="+mn-ea"/>
              </a:rPr>
              <a:t>&lt;</a:t>
            </a:r>
            <a:r>
              <a:rPr lang="ko-KR" altLang="en-US" sz="1600" b="1" spc="-150">
                <a:solidFill>
                  <a:schemeClr val="bg2">
                    <a:lumMod val="25000"/>
                  </a:schemeClr>
                </a:solidFill>
                <a:latin typeface="+mn-ea"/>
              </a:rPr>
              <a:t>최종화면</a:t>
            </a:r>
            <a:r>
              <a:rPr lang="en-US" altLang="ko-KR" sz="1600" b="1" spc="-150">
                <a:solidFill>
                  <a:schemeClr val="bg2">
                    <a:lumMod val="25000"/>
                  </a:schemeClr>
                </a:solidFill>
                <a:latin typeface="+mn-ea"/>
              </a:rPr>
              <a:t>&gt;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4000" dirty="0" smtClean="0"/>
              <a:t>잘한 부분과 </a:t>
            </a:r>
            <a:r>
              <a:rPr lang="ko-KR" altLang="en-US" dirty="0" smtClean="0"/>
              <a:t>아쉬운 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</a:rPr>
              <a:t>스타일 </a:t>
            </a:r>
            <a:r>
              <a:rPr lang="ko-KR" altLang="en-US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</a:rPr>
              <a:t>트렌스퍼</a:t>
            </a:r>
            <a:r>
              <a:rPr lang="ko-KR" altLang="en-US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</a:rPr>
              <a:t>뿐만이 아닌 사진의 </a:t>
            </a:r>
            <a:r>
              <a:rPr lang="ko-KR" altLang="en-US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</a:rPr>
              <a:t>그림체를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</a:rPr>
              <a:t> 바꾸는 </a:t>
            </a:r>
            <a:endParaRPr lang="en-US" altLang="ko-KR" dirty="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</a:endParaRPr>
          </a:p>
          <a:p>
            <a:pPr marL="0" indent="0">
              <a:buNone/>
            </a:pPr>
            <a:r>
              <a:rPr lang="en-US" altLang="ko-KR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</a:rPr>
              <a:t>Stable Diffusion, </a:t>
            </a:r>
            <a:r>
              <a:rPr lang="ko-KR" altLang="en-US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</a:rPr>
              <a:t>세그멘트모델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</a:rPr>
              <a:t>SAM(Meta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</a:rPr>
              <a:t>에서 만든</a:t>
            </a: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</a:rPr>
              <a:t>)</a:t>
            </a:r>
            <a:r>
              <a:rPr lang="en-US" altLang="ko-KR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ko-KR" altLang="en-US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</a:rPr>
              <a:t>같은 </a:t>
            </a:r>
            <a:endParaRPr lang="en-US" altLang="ko-KR" dirty="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</a:endParaRPr>
          </a:p>
          <a:p>
            <a:pPr marL="0" indent="0">
              <a:buNone/>
            </a:pPr>
            <a:r>
              <a:rPr lang="ko-KR" altLang="en-US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</a:rPr>
              <a:t>고성능 최신 </a:t>
            </a:r>
            <a:r>
              <a:rPr lang="en-US" altLang="ko-KR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</a:rPr>
              <a:t>AI </a:t>
            </a:r>
            <a:r>
              <a:rPr lang="ko-KR" altLang="en-US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</a:rPr>
              <a:t>모델</a:t>
            </a:r>
            <a:r>
              <a:rPr lang="ko-KR" altLang="en-US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</a:rPr>
              <a:t>을 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</a:rPr>
              <a:t>사용 </a:t>
            </a:r>
            <a:r>
              <a:rPr lang="ko-KR" altLang="en-US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</a:rPr>
              <a:t>했다면 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</a:rPr>
              <a:t>더 </a:t>
            </a:r>
            <a:r>
              <a:rPr lang="ko-KR" altLang="en-US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</a:rPr>
              <a:t>재미있고</a:t>
            </a:r>
            <a:endParaRPr lang="en-US" altLang="ko-KR" dirty="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</a:endParaRPr>
          </a:p>
          <a:p>
            <a:pPr marL="0" indent="0">
              <a:buNone/>
            </a:pPr>
            <a:r>
              <a:rPr lang="ko-KR" altLang="en-US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</a:rPr>
              <a:t>유의미했을</a:t>
            </a:r>
            <a:r>
              <a:rPr lang="ko-KR" altLang="en-US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</a:rPr>
              <a:t> 거 같았지만</a:t>
            </a:r>
            <a:r>
              <a:rPr lang="en-US" altLang="ko-KR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</a:rPr>
              <a:t>,</a:t>
            </a:r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</a:endParaRPr>
          </a:p>
          <a:p>
            <a:pPr marL="0" indent="0">
              <a:buNone/>
            </a:pPr>
            <a:r>
              <a:rPr lang="ko-KR" altLang="en-US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</a:rPr>
              <a:t>하드웨어</a:t>
            </a:r>
            <a:r>
              <a:rPr lang="ko-KR" altLang="en-US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</a:rPr>
              <a:t>의</a:t>
            </a:r>
            <a:r>
              <a:rPr lang="ko-KR" altLang="en-US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ko-KR" altLang="en-US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</a:rPr>
              <a:t>한계</a:t>
            </a: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</a:rPr>
              <a:t>(OUT of </a:t>
            </a:r>
            <a:r>
              <a:rPr lang="en-US" altLang="ko-KR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</a:rPr>
              <a:t>Memory/ GPU </a:t>
            </a:r>
            <a:r>
              <a:rPr lang="ko-KR" altLang="en-US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</a:rPr>
              <a:t>메모리 부족</a:t>
            </a:r>
            <a:r>
              <a:rPr lang="en-US" altLang="ko-KR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</a:rPr>
              <a:t>)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</a:rPr>
              <a:t>로 </a:t>
            </a:r>
            <a:endParaRPr lang="en-US" altLang="ko-KR" dirty="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</a:endParaRPr>
          </a:p>
          <a:p>
            <a:pPr marL="0" indent="0">
              <a:buNone/>
            </a:pPr>
            <a:r>
              <a:rPr lang="ko-KR" altLang="en-US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</a:rPr>
              <a:t>적용을 하지 못하여 </a:t>
            </a:r>
            <a:r>
              <a:rPr lang="ko-KR" altLang="en-US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</a:rPr>
              <a:t>아쉬움</a:t>
            </a:r>
            <a:endParaRPr lang="en-US" altLang="ko-KR" dirty="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</a:endParaRPr>
          </a:p>
          <a:p>
            <a:pPr marL="0" indent="0">
              <a:buNone/>
            </a:pPr>
            <a:r>
              <a:rPr lang="en-US" altLang="ko-KR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</a:rPr>
              <a:t>Segment </a:t>
            </a:r>
            <a:r>
              <a:rPr lang="ko-KR" altLang="en-US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</a:rPr>
              <a:t>모델 </a:t>
            </a:r>
            <a:r>
              <a:rPr lang="ko-KR" altLang="en-US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</a:rPr>
              <a:t>훈련</a:t>
            </a:r>
            <a:r>
              <a:rPr lang="ko-KR" altLang="en-US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</a:rPr>
              <a:t>을 하고 싶었지만 가진 하드웨어로는</a:t>
            </a:r>
            <a:endParaRPr lang="en-US" altLang="ko-KR" dirty="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</a:endParaRPr>
          </a:p>
          <a:p>
            <a:pPr marL="0" indent="0">
              <a:buNone/>
            </a:pPr>
            <a:r>
              <a:rPr lang="en-US" altLang="ko-KR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</a:rPr>
              <a:t>1epoch</a:t>
            </a:r>
            <a:r>
              <a:rPr lang="ko-KR" altLang="en-US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</a:rPr>
              <a:t>에 </a:t>
            </a:r>
            <a:r>
              <a:rPr lang="en-US" altLang="ko-KR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</a:rPr>
              <a:t>16</a:t>
            </a:r>
            <a:r>
              <a:rPr lang="ko-KR" altLang="en-US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</a:rPr>
              <a:t>시간 소요 </a:t>
            </a:r>
            <a:r>
              <a:rPr lang="en-US" altLang="ko-KR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</a:rPr>
              <a:t>(</a:t>
            </a:r>
            <a:r>
              <a:rPr lang="ko-KR" altLang="en-US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</a:rPr>
              <a:t>제대로 훈련을 하지 못함</a:t>
            </a:r>
            <a:r>
              <a:rPr lang="en-US" altLang="ko-KR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</a:rPr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20777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4000" dirty="0" smtClean="0"/>
              <a:t>잘한 부분과 </a:t>
            </a:r>
            <a:r>
              <a:rPr lang="ko-KR" altLang="en-US" dirty="0" smtClean="0"/>
              <a:t>아쉬운 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</a:rPr>
              <a:t>Segment 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</a:rPr>
              <a:t>모델 </a:t>
            </a:r>
            <a:r>
              <a:rPr lang="ko-KR" altLang="en-US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</a:rPr>
              <a:t>훈련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</a:rPr>
              <a:t>을 하고 싶었지만 가진 하드웨어로는</a:t>
            </a:r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</a:endParaRPr>
          </a:p>
          <a:p>
            <a:pPr marL="0" indent="0">
              <a:buNone/>
            </a:pPr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</a:rPr>
              <a:t>1epoch</a:t>
            </a:r>
            <a:r>
              <a:rPr lang="ko-KR" altLang="en-US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</a:rPr>
              <a:t>에 </a:t>
            </a:r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</a:rPr>
              <a:t>16</a:t>
            </a:r>
            <a:r>
              <a:rPr lang="ko-KR" altLang="en-US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</a:rPr>
              <a:t>시간 소요 </a:t>
            </a: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</a:rPr>
              <a:t>(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</a:rPr>
              <a:t>제대로 훈련을 하지 못함</a:t>
            </a: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</a:rPr>
              <a:t>)</a:t>
            </a:r>
            <a:endParaRPr lang="ko-KR" altLang="en-US" dirty="0"/>
          </a:p>
          <a:p>
            <a:endParaRPr lang="en-US" altLang="ko-KR" dirty="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1711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잘한 부분과 </a:t>
            </a:r>
            <a:r>
              <a:rPr lang="ko-KR" altLang="en-US" sz="4000" dirty="0" smtClean="0"/>
              <a:t>아쉬운 점</a:t>
            </a:r>
            <a:endParaRPr lang="ko-KR" altLang="en-US" sz="40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</a:rPr>
              <a:t>사진</a:t>
            </a:r>
            <a:r>
              <a:rPr lang="ko-KR" altLang="en-US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</a:rPr>
              <a:t>과 </a:t>
            </a:r>
            <a:r>
              <a:rPr lang="ko-KR" altLang="en-US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</a:rPr>
              <a:t>스타일</a:t>
            </a:r>
            <a:r>
              <a:rPr lang="ko-KR" altLang="en-US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</a:rPr>
              <a:t>을 넣고 </a:t>
            </a:r>
            <a:r>
              <a:rPr lang="ko-KR" altLang="en-US" b="1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</a:rPr>
              <a:t>세그멘트</a:t>
            </a:r>
            <a:r>
              <a:rPr lang="ko-KR" altLang="en-US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</a:rPr>
              <a:t>를</a:t>
            </a:r>
            <a:r>
              <a:rPr lang="ko-KR" altLang="en-US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</a:rPr>
              <a:t> 하고 </a:t>
            </a:r>
            <a:endParaRPr lang="en-US" altLang="ko-KR" dirty="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</a:endParaRPr>
          </a:p>
          <a:p>
            <a:pPr marL="0" indent="0">
              <a:buNone/>
            </a:pPr>
            <a:r>
              <a:rPr lang="ko-KR" altLang="en-US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</a:rPr>
              <a:t>클래스 별 </a:t>
            </a:r>
            <a:r>
              <a:rPr lang="ko-KR" altLang="en-US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</a:rPr>
              <a:t>세그멘트를</a:t>
            </a:r>
            <a:r>
              <a:rPr lang="ko-KR" altLang="en-US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ko-KR" altLang="en-US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</a:rPr>
              <a:t>보여</a:t>
            </a:r>
            <a:r>
              <a:rPr lang="ko-KR" altLang="en-US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</a:rPr>
              <a:t>주고 </a:t>
            </a:r>
            <a:endParaRPr lang="en-US" altLang="ko-KR" dirty="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</a:endParaRPr>
          </a:p>
          <a:p>
            <a:pPr marL="0" indent="0">
              <a:buNone/>
            </a:pPr>
            <a:r>
              <a:rPr lang="ko-KR" altLang="en-US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</a:rPr>
              <a:t>사용자가 클래스를 </a:t>
            </a:r>
            <a:r>
              <a:rPr lang="ko-KR" altLang="en-US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</a:rPr>
              <a:t>선택</a:t>
            </a:r>
            <a:r>
              <a:rPr lang="ko-KR" altLang="en-US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</a:rPr>
              <a:t>하고</a:t>
            </a:r>
            <a:endParaRPr lang="en-US" altLang="ko-KR" dirty="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</a:endParaRPr>
          </a:p>
          <a:p>
            <a:pPr marL="0" indent="0">
              <a:buNone/>
            </a:pPr>
            <a:r>
              <a:rPr lang="ko-KR" altLang="en-US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</a:rPr>
              <a:t>선택된 클래스만 </a:t>
            </a:r>
            <a:r>
              <a:rPr lang="ko-KR" altLang="en-US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</a:rPr>
              <a:t>스타일을 </a:t>
            </a:r>
            <a:r>
              <a:rPr lang="ko-KR" altLang="en-US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</a:rPr>
              <a:t>변동</a:t>
            </a:r>
            <a:r>
              <a:rPr lang="ko-KR" altLang="en-US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</a:rPr>
              <a:t>하고</a:t>
            </a:r>
            <a:endParaRPr lang="en-US" altLang="ko-KR" dirty="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</a:endParaRPr>
          </a:p>
          <a:p>
            <a:pPr marL="0" indent="0">
              <a:buNone/>
            </a:pPr>
            <a:r>
              <a:rPr lang="ko-KR" altLang="en-US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</a:rPr>
              <a:t>선택한 클래스만 </a:t>
            </a:r>
            <a:r>
              <a:rPr lang="ko-KR" altLang="en-US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</a:rPr>
              <a:t>트랜스퍼를</a:t>
            </a:r>
            <a:r>
              <a:rPr lang="ko-KR" altLang="en-US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</a:rPr>
              <a:t> 한 사진 원본 사진과</a:t>
            </a:r>
            <a:endParaRPr lang="en-US" altLang="ko-KR" dirty="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</a:endParaRPr>
          </a:p>
          <a:p>
            <a:pPr marL="0" indent="0">
              <a:buNone/>
            </a:pPr>
            <a:r>
              <a:rPr lang="ko-KR" altLang="en-US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</a:rPr>
              <a:t>합성을 하는 간단해 보이지만 </a:t>
            </a:r>
            <a:r>
              <a:rPr lang="ko-KR" altLang="en-US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</a:rPr>
              <a:t>복잡한</a:t>
            </a:r>
            <a:r>
              <a:rPr lang="ko-KR" altLang="en-US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</a:rPr>
              <a:t> 과정을 만들 수 있었다</a:t>
            </a:r>
            <a:r>
              <a:rPr lang="en-US" altLang="ko-KR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85140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4000" dirty="0" smtClean="0"/>
              <a:t>추후 개선점</a:t>
            </a:r>
            <a:r>
              <a:rPr lang="en-US" altLang="ko-KR" sz="4000" dirty="0" smtClean="0"/>
              <a:t>, </a:t>
            </a:r>
            <a:r>
              <a:rPr lang="ko-KR" altLang="en-US" sz="4000" dirty="0" smtClean="0"/>
              <a:t>보완할 점</a:t>
            </a:r>
            <a:endParaRPr lang="ko-KR" altLang="en-US" sz="40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</a:rPr>
              <a:t>새롭고</a:t>
            </a:r>
            <a:r>
              <a:rPr lang="ko-KR" altLang="en-US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</a:rPr>
              <a:t> 다른 </a:t>
            </a:r>
            <a:r>
              <a:rPr lang="en-US" altLang="ko-KR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</a:rPr>
              <a:t>AI</a:t>
            </a:r>
            <a:r>
              <a:rPr lang="ko-KR" altLang="en-US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</a:rPr>
              <a:t>모델을 </a:t>
            </a:r>
            <a:r>
              <a:rPr lang="ko-KR" altLang="en-US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</a:rPr>
              <a:t>적용 할 수 있다</a:t>
            </a:r>
            <a:r>
              <a:rPr lang="en-US" altLang="ko-KR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</a:rPr>
              <a:t>.</a:t>
            </a:r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</a:endParaRPr>
          </a:p>
          <a:p>
            <a:pPr marL="0" indent="0">
              <a:buNone/>
            </a:pPr>
            <a:r>
              <a:rPr lang="ko-KR" altLang="en-US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</a:rPr>
              <a:t>예</a:t>
            </a:r>
            <a:r>
              <a:rPr lang="en-US" altLang="ko-KR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</a:rPr>
              <a:t>) Meta</a:t>
            </a:r>
            <a:r>
              <a:rPr lang="ko-KR" altLang="en-US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</a:rPr>
              <a:t>의 </a:t>
            </a:r>
            <a:r>
              <a:rPr lang="en-US" altLang="ko-KR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</a:rPr>
              <a:t>SAM </a:t>
            </a:r>
            <a:r>
              <a:rPr lang="ko-KR" altLang="en-US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</a:rPr>
              <a:t>모델</a:t>
            </a:r>
            <a:r>
              <a:rPr lang="en-US" altLang="ko-KR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</a:rPr>
              <a:t>, </a:t>
            </a:r>
          </a:p>
          <a:p>
            <a:pPr marL="0" indent="0">
              <a:buNone/>
            </a:pPr>
            <a:r>
              <a:rPr lang="en-US" altLang="ko-KR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</a:rPr>
              <a:t>Stable Diffusion </a:t>
            </a:r>
            <a:r>
              <a:rPr lang="en-US" altLang="ko-KR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</a:rPr>
              <a:t>(</a:t>
            </a:r>
            <a:r>
              <a:rPr lang="ko-KR" altLang="en-US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</a:rPr>
              <a:t>그림체</a:t>
            </a:r>
            <a:r>
              <a:rPr lang="en-US" altLang="ko-KR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</a:rPr>
              <a:t>/</a:t>
            </a:r>
            <a:r>
              <a:rPr lang="ko-KR" altLang="en-US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</a:rPr>
              <a:t>스타일 변경</a:t>
            </a:r>
            <a:r>
              <a:rPr lang="en-US" altLang="ko-KR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</a:rPr>
              <a:t>)</a:t>
            </a:r>
          </a:p>
          <a:p>
            <a:pPr marL="0" indent="0">
              <a:buNone/>
            </a:pPr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</a:endParaRPr>
          </a:p>
          <a:p>
            <a:pPr marL="0" indent="0">
              <a:buNone/>
            </a:pPr>
            <a:r>
              <a:rPr lang="ko-KR" altLang="en-US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</a:rPr>
              <a:t>세그멘테이션하고</a:t>
            </a:r>
            <a:r>
              <a:rPr lang="ko-KR" altLang="en-US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</a:rPr>
              <a:t> 사용자가 </a:t>
            </a:r>
            <a:endParaRPr lang="en-US" altLang="ko-KR" dirty="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</a:endParaRPr>
          </a:p>
          <a:p>
            <a:pPr marL="0" indent="0">
              <a:buNone/>
            </a:pPr>
            <a:r>
              <a:rPr lang="ko-KR" altLang="en-US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</a:rPr>
              <a:t>클릭한 이미지</a:t>
            </a:r>
            <a:r>
              <a:rPr lang="ko-KR" altLang="en-US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ko-KR" altLang="en-US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</a:rPr>
              <a:t>번호</a:t>
            </a:r>
            <a:r>
              <a:rPr lang="ko-KR" altLang="en-US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ko-KR" altLang="en-US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</a:rPr>
              <a:t>대신 </a:t>
            </a:r>
            <a:r>
              <a:rPr lang="ko-KR" altLang="en-US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</a:rPr>
              <a:t>클래스</a:t>
            </a:r>
            <a:r>
              <a:rPr lang="ko-KR" altLang="en-US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</a:rPr>
              <a:t>를 보여줄 수 있다</a:t>
            </a:r>
            <a:r>
              <a:rPr lang="en-US" altLang="ko-KR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</a:rPr>
              <a:t>.</a:t>
            </a:r>
          </a:p>
          <a:p>
            <a:pPr marL="0" indent="0">
              <a:buNone/>
            </a:pPr>
            <a:endParaRPr lang="en-US" altLang="ko-KR" dirty="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</a:endParaRPr>
          </a:p>
          <a:p>
            <a:pPr marL="0" indent="0">
              <a:buNone/>
            </a:pPr>
            <a:endParaRPr lang="en-US" altLang="ko-KR" dirty="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6913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4000" dirty="0" smtClean="0"/>
              <a:t>추후 개선점</a:t>
            </a:r>
            <a:r>
              <a:rPr lang="en-US" altLang="ko-KR" sz="4000" dirty="0" smtClean="0"/>
              <a:t>, </a:t>
            </a:r>
            <a:r>
              <a:rPr lang="ko-KR" altLang="en-US" sz="4000" dirty="0" smtClean="0"/>
              <a:t>보완할 점</a:t>
            </a:r>
            <a:endParaRPr lang="ko-KR" altLang="en-US" sz="40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</a:rPr>
              <a:t>스타일 </a:t>
            </a:r>
            <a:r>
              <a:rPr lang="ko-KR" altLang="en-US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</a:rPr>
              <a:t>트랜스퍼</a:t>
            </a:r>
            <a:r>
              <a:rPr lang="ko-KR" altLang="en-US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ko-KR" altLang="en-US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</a:rPr>
              <a:t>웨이트</a:t>
            </a:r>
            <a:r>
              <a:rPr lang="ko-KR" altLang="en-US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</a:rPr>
              <a:t>를 사용자가 </a:t>
            </a:r>
            <a:r>
              <a:rPr lang="ko-KR" altLang="en-US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</a:rPr>
              <a:t>설정</a:t>
            </a:r>
            <a:r>
              <a:rPr lang="ko-KR" altLang="en-US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</a:rPr>
              <a:t> 할 수 있게 추가 가능</a:t>
            </a:r>
            <a:r>
              <a:rPr lang="en-US" altLang="ko-KR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</a:rPr>
              <a:t>.</a:t>
            </a:r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</a:endParaRPr>
          </a:p>
          <a:p>
            <a:pPr marL="0" indent="0">
              <a:buNone/>
            </a:pPr>
            <a:endParaRPr lang="en-US" altLang="ko-KR" dirty="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</a:endParaRPr>
          </a:p>
          <a:p>
            <a:pPr marL="0" indent="0">
              <a:buNone/>
            </a:pPr>
            <a:endParaRPr lang="en-US" altLang="ko-KR" dirty="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7467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주제 </a:t>
            </a:r>
            <a:r>
              <a:rPr lang="ko-KR" altLang="en-US" sz="4000" dirty="0" smtClean="0"/>
              <a:t>및</a:t>
            </a:r>
            <a:r>
              <a:rPr lang="ko-KR" altLang="en-US" dirty="0" smtClean="0"/>
              <a:t> 선정 배경</a:t>
            </a:r>
            <a:r>
              <a:rPr lang="en-US" altLang="ko-KR" dirty="0" smtClean="0"/>
              <a:t>, </a:t>
            </a:r>
            <a:r>
              <a:rPr lang="ko-KR" altLang="en-US" dirty="0" smtClean="0"/>
              <a:t>기획 의도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 smtClean="0"/>
          </a:p>
          <a:p>
            <a:r>
              <a:rPr lang="ko-KR" altLang="en-US" dirty="0" smtClean="0"/>
              <a:t>학습 연구 및 기회</a:t>
            </a:r>
            <a:r>
              <a:rPr lang="en-US" altLang="ko-KR" dirty="0" smtClean="0"/>
              <a:t>:</a:t>
            </a:r>
          </a:p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</a:t>
            </a:r>
            <a:r>
              <a:rPr lang="ko-KR" altLang="en-US" dirty="0" smtClean="0"/>
              <a:t>두 가지 </a:t>
            </a:r>
            <a:r>
              <a:rPr lang="en-US" altLang="ko-KR" dirty="0" smtClean="0"/>
              <a:t>AI</a:t>
            </a:r>
            <a:r>
              <a:rPr lang="ko-KR" altLang="en-US" dirty="0" smtClean="0"/>
              <a:t>모델을 연동하는 </a:t>
            </a:r>
            <a:r>
              <a:rPr lang="en-US" altLang="ko-KR" dirty="0" smtClean="0"/>
              <a:t>AI</a:t>
            </a:r>
            <a:r>
              <a:rPr lang="ko-KR" altLang="en-US" dirty="0" smtClean="0"/>
              <a:t>연동 서비스 구현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  <a:p>
            <a:r>
              <a:rPr lang="ko-KR" altLang="en-US" dirty="0" smtClean="0"/>
              <a:t>차별화된 접근</a:t>
            </a:r>
            <a:r>
              <a:rPr lang="en-US" altLang="ko-KR" dirty="0" smtClean="0"/>
              <a:t>: </a:t>
            </a:r>
            <a:br>
              <a:rPr lang="en-US" altLang="ko-KR" dirty="0" smtClean="0"/>
            </a:br>
            <a:r>
              <a:rPr lang="ko-KR" altLang="en-US" dirty="0" smtClean="0"/>
              <a:t>기존 스타일 </a:t>
            </a:r>
            <a:r>
              <a:rPr lang="ko-KR" altLang="en-US" dirty="0" err="1" smtClean="0"/>
              <a:t>트랜스퍼</a:t>
            </a:r>
            <a:r>
              <a:rPr lang="ko-KR" altLang="en-US" dirty="0" smtClean="0"/>
              <a:t> 보다 사용자에게 더 많은 선택권을</a:t>
            </a:r>
            <a:r>
              <a:rPr lang="en-US" altLang="ko-KR" dirty="0"/>
              <a:t> </a:t>
            </a:r>
            <a:r>
              <a:rPr lang="ko-KR" altLang="en-US" dirty="0" smtClean="0"/>
              <a:t>줌</a:t>
            </a:r>
            <a:endParaRPr lang="en-US" altLang="ko-KR" dirty="0" smtClean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56455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프로젝트 내용</a:t>
            </a:r>
            <a:endParaRPr lang="ko-KR" altLang="en-US" dirty="0"/>
          </a:p>
        </p:txBody>
      </p:sp>
      <p:sp>
        <p:nvSpPr>
          <p:cNvPr id="10" name="내용 개체 틀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9088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787619" y="790139"/>
            <a:ext cx="86075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/>
              <a:t>segmentation + style transfer</a:t>
            </a:r>
          </a:p>
        </p:txBody>
      </p:sp>
      <p:grpSp>
        <p:nvGrpSpPr>
          <p:cNvPr id="32" name="그룹 31"/>
          <p:cNvGrpSpPr/>
          <p:nvPr/>
        </p:nvGrpSpPr>
        <p:grpSpPr>
          <a:xfrm>
            <a:off x="508782" y="1724024"/>
            <a:ext cx="11123034" cy="4217489"/>
            <a:chOff x="594507" y="1619249"/>
            <a:chExt cx="11123034" cy="4217489"/>
          </a:xfrm>
        </p:grpSpPr>
        <p:sp>
          <p:nvSpPr>
            <p:cNvPr id="31" name="모서리가 둥근 직사각형 30"/>
            <p:cNvSpPr/>
            <p:nvPr/>
          </p:nvSpPr>
          <p:spPr>
            <a:xfrm>
              <a:off x="8648879" y="1619249"/>
              <a:ext cx="3068662" cy="4200525"/>
            </a:xfrm>
            <a:prstGeom prst="roundRect">
              <a:avLst/>
            </a:prstGeom>
            <a:solidFill>
              <a:schemeClr val="bg1"/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모서리가 둥근 직사각형 29"/>
            <p:cNvSpPr/>
            <p:nvPr/>
          </p:nvSpPr>
          <p:spPr>
            <a:xfrm>
              <a:off x="4642780" y="1636213"/>
              <a:ext cx="3068662" cy="4200525"/>
            </a:xfrm>
            <a:prstGeom prst="roundRect">
              <a:avLst/>
            </a:prstGeom>
            <a:solidFill>
              <a:schemeClr val="bg1"/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모서리가 둥근 직사각형 26"/>
            <p:cNvSpPr/>
            <p:nvPr/>
          </p:nvSpPr>
          <p:spPr>
            <a:xfrm>
              <a:off x="594507" y="1619250"/>
              <a:ext cx="3068662" cy="4200525"/>
            </a:xfrm>
            <a:prstGeom prst="roundRect">
              <a:avLst/>
            </a:prstGeom>
            <a:solidFill>
              <a:schemeClr val="bg1"/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7" name="그룹 16"/>
            <p:cNvGrpSpPr/>
            <p:nvPr/>
          </p:nvGrpSpPr>
          <p:grpSpPr>
            <a:xfrm>
              <a:off x="723190" y="2140471"/>
              <a:ext cx="2775790" cy="2198264"/>
              <a:chOff x="430438" y="1903452"/>
              <a:chExt cx="3361294" cy="2672302"/>
            </a:xfrm>
          </p:grpSpPr>
          <p:pic>
            <p:nvPicPr>
              <p:cNvPr id="6" name="그림 5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0438" y="1903452"/>
                <a:ext cx="3361294" cy="2237362"/>
              </a:xfrm>
              <a:prstGeom prst="rect">
                <a:avLst/>
              </a:prstGeom>
            </p:spPr>
          </p:pic>
          <p:sp>
            <p:nvSpPr>
              <p:cNvPr id="11" name="TextBox 10"/>
              <p:cNvSpPr txBox="1"/>
              <p:nvPr/>
            </p:nvSpPr>
            <p:spPr>
              <a:xfrm>
                <a:off x="629263" y="4206422"/>
                <a:ext cx="296364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 err="1" smtClean="0"/>
                  <a:t>Anno_class_img</a:t>
                </a:r>
                <a:r>
                  <a:rPr lang="en-US" altLang="ko-KR" dirty="0" smtClean="0"/>
                  <a:t> </a:t>
                </a:r>
                <a:endParaRPr lang="ko-KR" altLang="en-US" dirty="0"/>
              </a:p>
            </p:txBody>
          </p:sp>
        </p:grpSp>
        <p:grpSp>
          <p:nvGrpSpPr>
            <p:cNvPr id="16" name="그룹 15"/>
            <p:cNvGrpSpPr/>
            <p:nvPr/>
          </p:nvGrpSpPr>
          <p:grpSpPr>
            <a:xfrm>
              <a:off x="4741711" y="2140471"/>
              <a:ext cx="2870800" cy="2198264"/>
              <a:chOff x="4491595" y="1903453"/>
              <a:chExt cx="3152194" cy="2672301"/>
            </a:xfrm>
          </p:grpSpPr>
          <p:pic>
            <p:nvPicPr>
              <p:cNvPr id="7" name="그림 6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7444" b="17055"/>
              <a:stretch/>
            </p:blipFill>
            <p:spPr>
              <a:xfrm>
                <a:off x="4491595" y="1903453"/>
                <a:ext cx="3152194" cy="2237361"/>
              </a:xfrm>
              <a:prstGeom prst="rect">
                <a:avLst/>
              </a:prstGeom>
            </p:spPr>
          </p:pic>
          <p:sp>
            <p:nvSpPr>
              <p:cNvPr id="12" name="TextBox 11"/>
              <p:cNvSpPr txBox="1"/>
              <p:nvPr/>
            </p:nvSpPr>
            <p:spPr>
              <a:xfrm>
                <a:off x="4585870" y="4206422"/>
                <a:ext cx="296364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 err="1" smtClean="0"/>
                  <a:t>Masked_content</a:t>
                </a:r>
                <a:r>
                  <a:rPr lang="en-US" altLang="ko-KR" dirty="0" smtClean="0"/>
                  <a:t> </a:t>
                </a:r>
                <a:endParaRPr lang="ko-KR" altLang="en-US" dirty="0"/>
              </a:p>
            </p:txBody>
          </p:sp>
        </p:grpSp>
        <p:grpSp>
          <p:nvGrpSpPr>
            <p:cNvPr id="15" name="그룹 14"/>
            <p:cNvGrpSpPr/>
            <p:nvPr/>
          </p:nvGrpSpPr>
          <p:grpSpPr>
            <a:xfrm>
              <a:off x="8739092" y="2232164"/>
              <a:ext cx="2949072" cy="2198264"/>
              <a:chOff x="8342057" y="1903453"/>
              <a:chExt cx="3315744" cy="2672301"/>
            </a:xfrm>
          </p:grpSpPr>
          <p:pic>
            <p:nvPicPr>
              <p:cNvPr id="9" name="그림 8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6321" b="16203"/>
              <a:stretch/>
            </p:blipFill>
            <p:spPr>
              <a:xfrm>
                <a:off x="8418134" y="1903453"/>
                <a:ext cx="3163590" cy="2237360"/>
              </a:xfrm>
              <a:prstGeom prst="rect">
                <a:avLst/>
              </a:prstGeom>
            </p:spPr>
          </p:pic>
          <p:sp>
            <p:nvSpPr>
              <p:cNvPr id="13" name="TextBox 12"/>
              <p:cNvSpPr txBox="1"/>
              <p:nvPr/>
            </p:nvSpPr>
            <p:spPr>
              <a:xfrm>
                <a:off x="8342057" y="4206422"/>
                <a:ext cx="331574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 err="1" smtClean="0"/>
                  <a:t>Final_combined_image</a:t>
                </a:r>
                <a:r>
                  <a:rPr lang="en-US" altLang="ko-KR" dirty="0" smtClean="0"/>
                  <a:t> </a:t>
                </a:r>
                <a:endParaRPr lang="ko-KR" altLang="en-US" dirty="0"/>
              </a:p>
            </p:txBody>
          </p:sp>
        </p:grpSp>
        <p:sp>
          <p:nvSpPr>
            <p:cNvPr id="19" name="오른쪽 화살표 18"/>
            <p:cNvSpPr/>
            <p:nvPr/>
          </p:nvSpPr>
          <p:spPr>
            <a:xfrm>
              <a:off x="3827892" y="3645650"/>
              <a:ext cx="671804" cy="54117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오른쪽 화살표 19"/>
            <p:cNvSpPr/>
            <p:nvPr/>
          </p:nvSpPr>
          <p:spPr>
            <a:xfrm>
              <a:off x="7844258" y="3645650"/>
              <a:ext cx="671804" cy="54117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941487" y="5041787"/>
              <a:ext cx="23747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smtClean="0"/>
                <a:t>Segmentation </a:t>
              </a:r>
              <a:r>
                <a:rPr lang="ko-KR" altLang="en-US" dirty="0" smtClean="0"/>
                <a:t>결과</a:t>
              </a:r>
              <a:endParaRPr lang="ko-KR" altLang="en-US" sz="2400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4805726" y="4894226"/>
              <a:ext cx="274276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smtClean="0"/>
                <a:t>원하는 클래스를 제외한 나머지 부분을 </a:t>
              </a:r>
              <a:r>
                <a:rPr lang="ko-KR" altLang="en-US" dirty="0" err="1" smtClean="0"/>
                <a:t>마스킹</a:t>
              </a:r>
              <a:endParaRPr lang="ko-KR" altLang="en-US" sz="2400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8768469" y="4877263"/>
              <a:ext cx="294907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err="1" smtClean="0"/>
                <a:t>마스킹</a:t>
              </a:r>
              <a:r>
                <a:rPr lang="ko-KR" altLang="en-US" dirty="0" smtClean="0"/>
                <a:t> 된 부분만 제외하고 </a:t>
              </a:r>
              <a:r>
                <a:rPr lang="en-US" altLang="ko-KR" dirty="0" smtClean="0"/>
                <a:t>style transfer </a:t>
              </a:r>
              <a:r>
                <a:rPr lang="ko-KR" altLang="en-US" dirty="0" smtClean="0"/>
                <a:t>적용</a:t>
              </a:r>
              <a:endParaRPr lang="ko-KR" alt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383708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한쪽 모서리 38"/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376102" y="333243"/>
            <a:ext cx="5948498" cy="830997"/>
            <a:chOff x="376102" y="333243"/>
            <a:chExt cx="5948498" cy="830997"/>
          </a:xfrm>
        </p:grpSpPr>
        <p:sp>
          <p:nvSpPr>
            <p:cNvPr id="27" name="TextBox 26"/>
            <p:cNvSpPr txBox="1"/>
            <p:nvPr/>
          </p:nvSpPr>
          <p:spPr>
            <a:xfrm>
              <a:off x="1461721" y="366114"/>
              <a:ext cx="225221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200" b="1">
                  <a:ln w="9525"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맑은 고딕"/>
                  <a:ea typeface="맑은 고딕"/>
                </a:rPr>
                <a:t>K-Digital Training</a:t>
              </a:r>
              <a:endParaRPr lang="ko-KR" altLang="en-US" sz="1200" b="1">
                <a:ln w="9525"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>
                    <a:alpha val="50000"/>
                  </a:srgbClr>
                </a:solidFill>
                <a:latin typeface="맑은 고딕"/>
                <a:ea typeface="맑은 고딕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b="1">
                  <a:ln w="9525"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/>
                  <a:ea typeface="맑은 고딕"/>
                </a:rPr>
                <a:t>프로젝트 수행 경과</a:t>
              </a:r>
              <a:endParaRPr lang="ko-KR" altLang="en-US" sz="2800" b="1"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76102" y="333243"/>
              <a:ext cx="1266679" cy="80975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>
                  <a:ln w="9525"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/>
                  <a:ea typeface="세방고딕 Bold"/>
                </a:rPr>
                <a:t>04</a:t>
              </a:r>
              <a:endParaRPr lang="ko-KR" altLang="en-US" sz="4400" b="1">
                <a:ln w="9525"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/>
                <a:ea typeface="세방고딕 Regular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anchor="ctr">
            <a:noAutofit/>
          </a:bodyPr>
          <a:lstStyle/>
          <a:p>
            <a:pPr algn="ctr">
              <a:defRPr/>
            </a:pPr>
            <a:endParaRPr lang="ko-KR" altLang="en-US" sz="1600" b="1" spc="600">
              <a:ln w="9525"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/>
              <a:ea typeface="세방고딕 Regular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anchor="ctr">
            <a:noAutofit/>
          </a:bodyPr>
          <a:lstStyle/>
          <a:p>
            <a:pPr algn="ctr">
              <a:defRPr/>
            </a:pPr>
            <a:endParaRPr lang="ko-KR" altLang="en-US" sz="1600" b="1" spc="600">
              <a:ln w="9525"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/>
              <a:ea typeface="세방고딕 Regular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541891" y="1430219"/>
            <a:ext cx="10526159" cy="369332"/>
            <a:chOff x="541891" y="1430219"/>
            <a:chExt cx="10526159" cy="369332"/>
          </a:xfrm>
        </p:grpSpPr>
        <p:sp>
          <p:nvSpPr>
            <p:cNvPr id="24" name="TextBox 23"/>
            <p:cNvSpPr txBox="1"/>
            <p:nvPr/>
          </p:nvSpPr>
          <p:spPr>
            <a:xfrm>
              <a:off x="743615" y="1430219"/>
              <a:ext cx="10324435" cy="35857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R="0" indent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b="1">
                  <a:ln w="9525"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프로세스 구조</a:t>
              </a:r>
            </a:p>
          </p:txBody>
        </p:sp>
        <p:sp>
          <p:nvSpPr>
            <p:cNvPr id="45" name="그래픽 43"/>
            <p:cNvSpPr/>
            <p:nvPr/>
          </p:nvSpPr>
          <p:spPr>
            <a:xfrm>
              <a:off x="541891" y="1539006"/>
              <a:ext cx="101147" cy="113869"/>
            </a:xfrm>
            <a:custGeom>
              <a:avLst/>
              <a:gdLst>
                <a:gd name="connsiteX0" fmla="*/ 428021 w 450214"/>
                <a:gd name="connsiteY0" fmla="*/ 214932 h 506845"/>
                <a:gd name="connsiteX1" fmla="*/ 66705 w 450214"/>
                <a:gd name="connsiteY1" fmla="*/ 6045 h 506845"/>
                <a:gd name="connsiteX2" fmla="*/ 0 w 450214"/>
                <a:gd name="connsiteY2" fmla="*/ 44511 h 506845"/>
                <a:gd name="connsiteX3" fmla="*/ 0 w 450214"/>
                <a:gd name="connsiteY3" fmla="*/ 462326 h 506845"/>
                <a:gd name="connsiteX4" fmla="*/ 66705 w 450214"/>
                <a:gd name="connsiteY4" fmla="*/ 500812 h 506845"/>
                <a:gd name="connsiteX5" fmla="*/ 428021 w 450214"/>
                <a:gd name="connsiteY5" fmla="*/ 291905 h 506845"/>
                <a:gd name="connsiteX6" fmla="*/ 428021 w 450214"/>
                <a:gd name="connsiteY6" fmla="*/ 214932 h 506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 cap="flat">
              <a:noFill/>
              <a:prstDash val="solid"/>
              <a:miter/>
            </a:ln>
            <a:effectLst>
              <a:outerShdw blurRad="50800" dist="38100" dir="5400000" algn="t" rotWithShape="0">
                <a:srgbClr val="3378C8">
                  <a:alpha val="40000"/>
                </a:srgbClr>
              </a:outerShdw>
            </a:effectLst>
          </p:spPr>
          <p:txBody>
            <a:bodyPr anchor="ctr"/>
            <a:lstStyle/>
            <a:p>
              <a:pPr lvl="0">
                <a:defRPr/>
              </a:pPr>
              <a:endParaRPr lang="ko-KR" altLang="en-US"/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8312384" y="854343"/>
            <a:ext cx="34477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400" b="1">
                <a:ln w="9525"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맑은 고딕"/>
                <a:ea typeface="맑은 고딕"/>
              </a:rPr>
              <a:t>* </a:t>
            </a:r>
            <a:r>
              <a:rPr lang="ko-KR" altLang="en-US" sz="1400" b="1" spc="-100">
                <a:solidFill>
                  <a:schemeClr val="accent1"/>
                </a:solidFill>
                <a:latin typeface="+mn-ea"/>
              </a:rPr>
              <a:t>결과</a:t>
            </a:r>
          </a:p>
          <a:p>
            <a:pPr algn="r">
              <a:defRPr/>
            </a:pPr>
            <a:endParaRPr lang="ko-KR" altLang="en-US" sz="1400" b="1">
              <a:ln w="9525"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accent1"/>
              </a:solidFill>
              <a:latin typeface="맑은 고딕"/>
              <a:ea typeface="맑은 고딕"/>
            </a:endParaRP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 rotWithShape="1">
          <a:blip r:embed="rId3">
            <a:alphaModFix amt="27000"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>
          <a:xfrm rot="10800000" flipV="1">
            <a:off x="0" y="1916849"/>
            <a:ext cx="12192000" cy="233580"/>
          </a:xfrm>
          <a:prstGeom prst="rect">
            <a:avLst/>
          </a:prstGeom>
        </p:spPr>
      </p:pic>
      <p:sp>
        <p:nvSpPr>
          <p:cNvPr id="55" name="TextBox 54"/>
          <p:cNvSpPr txBox="1"/>
          <p:nvPr/>
        </p:nvSpPr>
        <p:spPr>
          <a:xfrm>
            <a:off x="551447" y="6370868"/>
            <a:ext cx="8964933" cy="2947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 b="1">
                <a:ln w="9525"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맑은 고딕"/>
                <a:ea typeface="맑은 고딕"/>
              </a:rPr>
              <a:t>* </a:t>
            </a:r>
            <a:r>
              <a:rPr lang="ko-KR" altLang="en-US" sz="1400" b="1">
                <a:ln w="9525"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맑은 고딕"/>
                <a:ea typeface="맑은 고딕"/>
              </a:rPr>
              <a:t>다이어그램을 통해 프로세스 구조를 분석 </a:t>
            </a:r>
          </a:p>
        </p:txBody>
      </p:sp>
      <p:pic>
        <p:nvPicPr>
          <p:cNvPr id="100" name="그림 99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947428" y="2212799"/>
            <a:ext cx="10765196" cy="38444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활용 장비 </a:t>
            </a:r>
            <a:r>
              <a:rPr lang="ko-KR" altLang="en-US" sz="4000" dirty="0" smtClean="0"/>
              <a:t>및</a:t>
            </a:r>
            <a:r>
              <a:rPr lang="ko-KR" altLang="en-US" dirty="0" smtClean="0"/>
              <a:t> 재료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 smtClean="0"/>
              <a:t>하드웨어</a:t>
            </a:r>
            <a:endParaRPr lang="en-US" altLang="ko-KR" sz="2400" dirty="0"/>
          </a:p>
          <a:p>
            <a:pPr lvl="1"/>
            <a:r>
              <a:rPr lang="en-US" altLang="ko-KR" sz="2800" dirty="0"/>
              <a:t> HP</a:t>
            </a:r>
            <a:r>
              <a:rPr lang="ko-KR" altLang="en-US" sz="2800" dirty="0"/>
              <a:t>노트북</a:t>
            </a:r>
            <a:r>
              <a:rPr lang="en-US" altLang="ko-KR" sz="2800" dirty="0"/>
              <a:t>(</a:t>
            </a:r>
            <a:r>
              <a:rPr lang="ko-KR" altLang="en-US" sz="2800" dirty="0" err="1"/>
              <a:t>한컴</a:t>
            </a:r>
            <a:r>
              <a:rPr lang="ko-KR" altLang="en-US" sz="2800" dirty="0"/>
              <a:t> 아카데미 제공</a:t>
            </a:r>
            <a:r>
              <a:rPr lang="en-US" altLang="ko-KR" sz="2800" dirty="0"/>
              <a:t>)</a:t>
            </a:r>
          </a:p>
          <a:p>
            <a:pPr lvl="1"/>
            <a:endParaRPr lang="en-US" altLang="ko-KR" sz="2800" dirty="0"/>
          </a:p>
          <a:p>
            <a:pPr marL="457200" lvl="1" indent="0">
              <a:buNone/>
            </a:pPr>
            <a:r>
              <a:rPr lang="en-US" altLang="ko-KR" sz="2800" dirty="0"/>
              <a:t>OS: Windows 10 Pro</a:t>
            </a:r>
          </a:p>
          <a:p>
            <a:pPr marL="457200" lvl="1" indent="0">
              <a:buNone/>
            </a:pPr>
            <a:r>
              <a:rPr lang="en-US" altLang="ko-KR" sz="2800" dirty="0"/>
              <a:t>CPU: Intel I7-9850H</a:t>
            </a:r>
          </a:p>
          <a:p>
            <a:pPr marL="457200" lvl="1" indent="0">
              <a:buNone/>
            </a:pPr>
            <a:r>
              <a:rPr lang="en-US" altLang="ko-KR" sz="2800" dirty="0"/>
              <a:t>RAM: 32GB </a:t>
            </a:r>
          </a:p>
          <a:p>
            <a:pPr marL="457200" lvl="1" indent="0">
              <a:buNone/>
            </a:pPr>
            <a:r>
              <a:rPr lang="en-US" altLang="ko-KR" sz="2800" dirty="0"/>
              <a:t>GPU</a:t>
            </a:r>
            <a:r>
              <a:rPr lang="en-US" altLang="ko-KR" sz="2800" dirty="0" smtClean="0"/>
              <a:t>: NVIDIA </a:t>
            </a:r>
            <a:r>
              <a:rPr lang="en-US" altLang="ko-KR" sz="2800" dirty="0" err="1"/>
              <a:t>Quadro</a:t>
            </a:r>
            <a:r>
              <a:rPr lang="en-US" altLang="ko-KR" sz="2800" dirty="0"/>
              <a:t> RTX 4000, VRAM 8GB</a:t>
            </a:r>
          </a:p>
          <a:p>
            <a:pPr lvl="1"/>
            <a:endParaRPr lang="en-US" altLang="ko-KR" sz="2800" dirty="0" smtClean="0"/>
          </a:p>
        </p:txBody>
      </p:sp>
    </p:spTree>
    <p:extLst>
      <p:ext uri="{BB962C8B-B14F-4D97-AF65-F5344CB8AC3E}">
        <p14:creationId xmlns:p14="http://schemas.microsoft.com/office/powerpoint/2010/main" val="445622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활용 장비 </a:t>
            </a:r>
            <a:r>
              <a:rPr lang="ko-KR" altLang="en-US" sz="4000" dirty="0" smtClean="0"/>
              <a:t>및</a:t>
            </a:r>
            <a:r>
              <a:rPr lang="ko-KR" altLang="en-US" dirty="0" smtClean="0"/>
              <a:t> 재료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환경 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파이참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Pycham</a:t>
            </a:r>
            <a:r>
              <a:rPr lang="en-US" altLang="ko-KR" dirty="0" smtClean="0"/>
              <a:t>) (</a:t>
            </a:r>
            <a:r>
              <a:rPr lang="ko-KR" altLang="en-US" dirty="0" smtClean="0"/>
              <a:t>무료</a:t>
            </a:r>
            <a:r>
              <a:rPr lang="en-US" altLang="ko-KR" dirty="0"/>
              <a:t> </a:t>
            </a:r>
            <a:r>
              <a:rPr lang="ko-KR" altLang="en-US" sz="2000" dirty="0" smtClean="0"/>
              <a:t>또는</a:t>
            </a:r>
            <a:r>
              <a:rPr lang="ko-KR" altLang="en-US" dirty="0" smtClean="0"/>
              <a:t> 학생용 라이선스</a:t>
            </a:r>
            <a:r>
              <a:rPr lang="en-US" altLang="ko-KR" dirty="0" smtClean="0"/>
              <a:t>)</a:t>
            </a:r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 err="1" smtClean="0"/>
              <a:t>웹스톰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WebStorm</a:t>
            </a:r>
            <a:r>
              <a:rPr lang="en-US" altLang="ko-KR" dirty="0" smtClean="0"/>
              <a:t>) (</a:t>
            </a:r>
            <a:r>
              <a:rPr lang="ko-KR" altLang="en-US" dirty="0"/>
              <a:t>무료</a:t>
            </a:r>
            <a:r>
              <a:rPr lang="en-US" altLang="ko-KR" dirty="0"/>
              <a:t> </a:t>
            </a:r>
            <a:r>
              <a:rPr lang="ko-KR" altLang="en-US" sz="1800" dirty="0"/>
              <a:t>또는</a:t>
            </a:r>
            <a:r>
              <a:rPr lang="ko-KR" altLang="en-US" dirty="0"/>
              <a:t> 학생용 </a:t>
            </a:r>
            <a:r>
              <a:rPr lang="ko-KR" altLang="en-US" dirty="0" smtClean="0"/>
              <a:t>라이선스</a:t>
            </a:r>
            <a:r>
              <a:rPr lang="en-US" altLang="ko-KR" dirty="0" smtClean="0"/>
              <a:t>)</a:t>
            </a:r>
          </a:p>
          <a:p>
            <a:pPr lvl="1"/>
            <a:endParaRPr lang="en-US" altLang="ko-KR" dirty="0"/>
          </a:p>
          <a:p>
            <a:pPr lvl="1"/>
            <a:r>
              <a:rPr lang="en-US" altLang="ko-KR" dirty="0" smtClean="0"/>
              <a:t>Node </a:t>
            </a:r>
            <a:r>
              <a:rPr lang="en-US" altLang="ko-KR" dirty="0" err="1" smtClean="0"/>
              <a:t>js</a:t>
            </a:r>
            <a:r>
              <a:rPr lang="en-US" altLang="ko-KR" dirty="0" smtClean="0"/>
              <a:t> (Server)</a:t>
            </a:r>
          </a:p>
          <a:p>
            <a:pPr lvl="1"/>
            <a:r>
              <a:rPr lang="en-US" altLang="ko-KR" dirty="0" smtClean="0"/>
              <a:t>React (</a:t>
            </a:r>
            <a:r>
              <a:rPr lang="en-US" altLang="ko-KR" dirty="0"/>
              <a:t>W</a:t>
            </a:r>
            <a:r>
              <a:rPr lang="en-US" altLang="ko-KR" dirty="0" smtClean="0"/>
              <a:t>eb UI)</a:t>
            </a:r>
          </a:p>
          <a:p>
            <a:pPr lvl="1"/>
            <a:r>
              <a:rPr lang="en-US" altLang="ko-KR" dirty="0" smtClean="0"/>
              <a:t>Anaconda (Python Interpreter)</a:t>
            </a:r>
          </a:p>
          <a:p>
            <a:pPr marL="457200" lvl="1" indent="0">
              <a:buNone/>
            </a:pP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marL="457200" lvl="1" indent="0"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541192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0000000000000000000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20000000000000000000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0000000000000000000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20000000000000000000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</TotalTime>
  <Words>1022</Words>
  <Application>Microsoft Office PowerPoint</Application>
  <PresentationFormat>와이드스크린</PresentationFormat>
  <Paragraphs>261</Paragraphs>
  <Slides>39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39</vt:i4>
      </vt:variant>
    </vt:vector>
  </HeadingPairs>
  <TitlesOfParts>
    <vt:vector size="47" baseType="lpstr">
      <vt:lpstr>Arial Unicode MS</vt:lpstr>
      <vt:lpstr>JetBrains Mono</vt:lpstr>
      <vt:lpstr>맑은 고딕</vt:lpstr>
      <vt:lpstr>세방고딕 Bold</vt:lpstr>
      <vt:lpstr>세방고딕 Regular</vt:lpstr>
      <vt:lpstr>Arial</vt:lpstr>
      <vt:lpstr>Wingdings</vt:lpstr>
      <vt:lpstr>Office 테마</vt:lpstr>
      <vt:lpstr>PowerPoint 프레젠테이션</vt:lpstr>
      <vt:lpstr>PowerPoint 프레젠테이션</vt:lpstr>
      <vt:lpstr>프로젝트 개요</vt:lpstr>
      <vt:lpstr>주제 및 선정 배경, 기획 의도</vt:lpstr>
      <vt:lpstr>프로젝트 내용</vt:lpstr>
      <vt:lpstr>PowerPoint 프레젠테이션</vt:lpstr>
      <vt:lpstr>PowerPoint 프레젠테이션</vt:lpstr>
      <vt:lpstr>활용 장비 및 재료</vt:lpstr>
      <vt:lpstr>활용 장비 및 재료</vt:lpstr>
      <vt:lpstr>활용 장비 및 재료</vt:lpstr>
      <vt:lpstr>프로젝트 구조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프로젝트 구조</vt:lpstr>
      <vt:lpstr>활용 방안 및 기대 효과</vt:lpstr>
      <vt:lpstr>프로젝트 팀 구성 및 역할</vt:lpstr>
      <vt:lpstr>PowerPoint 프레젠테이션</vt:lpstr>
      <vt:lpstr>PowerPoint 프레젠테이션</vt:lpstr>
      <vt:lpstr>프로젝트 수행 경과</vt:lpstr>
      <vt:lpstr>PowerPoint 프레젠테이션</vt:lpstr>
      <vt:lpstr>PowerPoint 프레젠테이션</vt:lpstr>
      <vt:lpstr>PowerPoint 프레젠테이션</vt:lpstr>
      <vt:lpstr>잘한 부분과 아쉬운 점</vt:lpstr>
      <vt:lpstr>잘한 부분과 아쉬운 점</vt:lpstr>
      <vt:lpstr>잘한 부분과 아쉬운 점</vt:lpstr>
      <vt:lpstr>추후 개선점, 보완할 점</vt:lpstr>
      <vt:lpstr>추후 개선점, 보완할 점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김준영</dc:creator>
  <cp:lastModifiedBy>edu</cp:lastModifiedBy>
  <cp:revision>45</cp:revision>
  <dcterms:created xsi:type="dcterms:W3CDTF">2023-12-20T03:00:25Z</dcterms:created>
  <dcterms:modified xsi:type="dcterms:W3CDTF">2024-12-31T00:54:55Z</dcterms:modified>
  <cp:version>1000.0000.01</cp:version>
</cp:coreProperties>
</file>